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56" r:id="rId2"/>
    <p:sldId id="283" r:id="rId3"/>
    <p:sldId id="286" r:id="rId4"/>
    <p:sldId id="287" r:id="rId5"/>
    <p:sldId id="285" r:id="rId6"/>
    <p:sldId id="275" r:id="rId7"/>
    <p:sldId id="276" r:id="rId8"/>
    <p:sldId id="292" r:id="rId9"/>
    <p:sldId id="293" r:id="rId10"/>
    <p:sldId id="297" r:id="rId11"/>
    <p:sldId id="295" r:id="rId12"/>
    <p:sldId id="299" r:id="rId13"/>
    <p:sldId id="296" r:id="rId14"/>
    <p:sldId id="278" r:id="rId15"/>
    <p:sldId id="279" r:id="rId16"/>
    <p:sldId id="280" r:id="rId17"/>
    <p:sldId id="301" r:id="rId18"/>
    <p:sldId id="260" r:id="rId19"/>
    <p:sldId id="272" r:id="rId20"/>
    <p:sldId id="259" r:id="rId21"/>
    <p:sldId id="269" r:id="rId22"/>
    <p:sldId id="273" r:id="rId23"/>
    <p:sldId id="281" r:id="rId24"/>
    <p:sldId id="274" r:id="rId25"/>
    <p:sldId id="290" r:id="rId26"/>
    <p:sldId id="291" r:id="rId2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372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A37792-A0EB-4EF8-A6F8-3D70F9B8A9B4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595ED4-8977-40D6-BB78-260D4A993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4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Driven Decision Making Workshop - 3DM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1265-CC9C-4248-B6A1-F551EE53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04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Driven Decision Making Workshop - 3DM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1265-CC9C-4248-B6A1-F551EE53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22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Driven Decision Making Workshop - 3DM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1265-CC9C-4248-B6A1-F551EE53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92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Driven Decision Making Workshop - 3DM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1265-CC9C-4248-B6A1-F551EE53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13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Driven Decision Making Workshop - 3DM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1265-CC9C-4248-B6A1-F551EE53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4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Driven Decision Making Workshop - 3DM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1265-CC9C-4248-B6A1-F551EE53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41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Driven Decision Making Workshop - 3DM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1265-CC9C-4248-B6A1-F551EE53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2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Driven Decision Making Workshop - 3DM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1265-CC9C-4248-B6A1-F551EE53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7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Driven Decision Making Workshop - 3DM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1265-CC9C-4248-B6A1-F551EE53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2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Driven Decision Making Workshop - 3DM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1265-CC9C-4248-B6A1-F551EE53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3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Driven Decision Making Workshop - 3DM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1265-CC9C-4248-B6A1-F551EE530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4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0255" y="374959"/>
            <a:ext cx="75069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0255" y="1835458"/>
            <a:ext cx="75069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Data Driven Decision Making Workshop - 3DM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2A91265-CC9C-4248-B6A1-F551EE53036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8437" y="0"/>
            <a:ext cx="1468693" cy="685799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8437" y="0"/>
            <a:ext cx="1468693" cy="6941575"/>
          </a:xfrm>
          <a:prstGeom prst="rect">
            <a:avLst/>
          </a:prstGeom>
          <a:solidFill>
            <a:srgbClr val="D9D9D9">
              <a:alpha val="6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10/27/2016</a:t>
            </a:r>
            <a:endParaRPr 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1673" y="144293"/>
            <a:ext cx="1438583" cy="1017080"/>
            <a:chOff x="2446591" y="3227394"/>
            <a:chExt cx="5625214" cy="3215038"/>
          </a:xfrm>
        </p:grpSpPr>
        <p:sp>
          <p:nvSpPr>
            <p:cNvPr id="20" name="TextBox 19"/>
            <p:cNvSpPr txBox="1"/>
            <p:nvPr/>
          </p:nvSpPr>
          <p:spPr>
            <a:xfrm>
              <a:off x="2915562" y="5858694"/>
              <a:ext cx="4830433" cy="583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Data   Driven   Decision   Making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581" y="4300834"/>
              <a:ext cx="2880402" cy="18030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8085888" lon="1996945" rev="19638691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22" name="Oval 21"/>
            <p:cNvSpPr/>
            <p:nvPr/>
          </p:nvSpPr>
          <p:spPr>
            <a:xfrm>
              <a:off x="3980723" y="4120146"/>
              <a:ext cx="3785167" cy="1380477"/>
            </a:xfrm>
            <a:prstGeom prst="ellipse">
              <a:avLst/>
            </a:prstGeom>
            <a:solidFill>
              <a:srgbClr val="00B0F0">
                <a:alpha val="36863"/>
              </a:srgbClr>
            </a:solidFill>
            <a:scene3d>
              <a:camera prst="orthographicFront">
                <a:rot lat="18599993" lon="21599960" rev="21299999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01252">
              <a:off x="4577856" y="3912752"/>
              <a:ext cx="2791896" cy="155405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8085888" lon="1996945" rev="20238691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24" name="Oval 23"/>
            <p:cNvSpPr/>
            <p:nvPr/>
          </p:nvSpPr>
          <p:spPr>
            <a:xfrm>
              <a:off x="4286638" y="3582517"/>
              <a:ext cx="3785167" cy="1380477"/>
            </a:xfrm>
            <a:prstGeom prst="ellipse">
              <a:avLst/>
            </a:prstGeom>
            <a:solidFill>
              <a:srgbClr val="00B0F0">
                <a:alpha val="36863"/>
              </a:srgbClr>
            </a:solidFill>
            <a:scene3d>
              <a:camera prst="orthographicFront">
                <a:rot lat="18599993" lon="21599960" rev="21299999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22" t="11945" r="11236" b="21682"/>
            <a:stretch/>
          </p:blipFill>
          <p:spPr>
            <a:xfrm>
              <a:off x="4949916" y="3227394"/>
              <a:ext cx="2873257" cy="146238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8085888" lon="1996945" rev="19638691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grpSp>
          <p:nvGrpSpPr>
            <p:cNvPr id="26" name="Group 25"/>
            <p:cNvGrpSpPr/>
            <p:nvPr/>
          </p:nvGrpSpPr>
          <p:grpSpPr>
            <a:xfrm rot="20705000">
              <a:off x="2446591" y="3668196"/>
              <a:ext cx="3050738" cy="2043110"/>
              <a:chOff x="2689128" y="3917755"/>
              <a:chExt cx="2163087" cy="1494041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2689128" y="3917776"/>
                <a:ext cx="845572" cy="1494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097162" y="3917770"/>
                <a:ext cx="845572" cy="1494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3623180" y="3917755"/>
                <a:ext cx="1229035" cy="1494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8800"/>
                </a:lvl1pPr>
              </a:lstStyle>
              <a:p>
                <a:r>
                  <a:rPr lang="en-US" sz="3600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29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146" y="-344244"/>
            <a:ext cx="7772400" cy="23876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Improving Resiliency w/Better Data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880995" y="2330435"/>
            <a:ext cx="5625228" cy="2969874"/>
            <a:chOff x="2446577" y="3227394"/>
            <a:chExt cx="5625228" cy="2969874"/>
          </a:xfrm>
        </p:grpSpPr>
        <p:sp>
          <p:nvSpPr>
            <p:cNvPr id="8" name="TextBox 7"/>
            <p:cNvSpPr txBox="1"/>
            <p:nvPr/>
          </p:nvSpPr>
          <p:spPr>
            <a:xfrm>
              <a:off x="2915556" y="5858714"/>
              <a:ext cx="48304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Data   Driven   Decision   Making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581" y="4300834"/>
              <a:ext cx="2880402" cy="18030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8085888" lon="1996945" rev="19638691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10" name="Oval 9"/>
            <p:cNvSpPr/>
            <p:nvPr/>
          </p:nvSpPr>
          <p:spPr>
            <a:xfrm>
              <a:off x="3980723" y="4120146"/>
              <a:ext cx="3785167" cy="1380477"/>
            </a:xfrm>
            <a:prstGeom prst="ellipse">
              <a:avLst/>
            </a:prstGeom>
            <a:solidFill>
              <a:srgbClr val="00B0F0">
                <a:alpha val="36863"/>
              </a:srgbClr>
            </a:solidFill>
            <a:scene3d>
              <a:camera prst="orthographicFront">
                <a:rot lat="18599993" lon="21599960" rev="21299999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01252">
              <a:off x="4577856" y="3912752"/>
              <a:ext cx="2791896" cy="155405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8085888" lon="1996945" rev="20238691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12" name="Oval 11"/>
            <p:cNvSpPr/>
            <p:nvPr/>
          </p:nvSpPr>
          <p:spPr>
            <a:xfrm>
              <a:off x="4286638" y="3582517"/>
              <a:ext cx="3785167" cy="1380477"/>
            </a:xfrm>
            <a:prstGeom prst="ellipse">
              <a:avLst/>
            </a:prstGeom>
            <a:solidFill>
              <a:srgbClr val="00B0F0">
                <a:alpha val="36863"/>
              </a:srgbClr>
            </a:solidFill>
            <a:scene3d>
              <a:camera prst="orthographicFront">
                <a:rot lat="18599993" lon="21599960" rev="21299999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22" t="11945" r="11236" b="21682"/>
            <a:stretch/>
          </p:blipFill>
          <p:spPr>
            <a:xfrm>
              <a:off x="4949916" y="3227394"/>
              <a:ext cx="2873257" cy="146238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8085888" lon="1996945" rev="19638691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grpSp>
          <p:nvGrpSpPr>
            <p:cNvPr id="14" name="Group 13"/>
            <p:cNvGrpSpPr/>
            <p:nvPr/>
          </p:nvGrpSpPr>
          <p:grpSpPr>
            <a:xfrm rot="20705000">
              <a:off x="2446577" y="3700696"/>
              <a:ext cx="3050745" cy="1978167"/>
              <a:chOff x="2689123" y="3941526"/>
              <a:chExt cx="2163097" cy="1446551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2689123" y="3941527"/>
                <a:ext cx="84557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800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097162" y="3941527"/>
                <a:ext cx="84557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800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623187" y="3941526"/>
                <a:ext cx="122903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8800"/>
                </a:lvl1pPr>
              </a:lstStyle>
              <a:p>
                <a:r>
                  <a:rPr lang="en-US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4673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3DM Initiative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 Work Group</a:t>
            </a:r>
          </a:p>
          <a:p>
            <a:r>
              <a:rPr lang="en-US" dirty="0"/>
              <a:t>Leverage SISE Trust Framework &amp; Philosophy</a:t>
            </a:r>
          </a:p>
          <a:p>
            <a:pPr lvl="1"/>
            <a:r>
              <a:rPr lang="en-US" dirty="0"/>
              <a:t>Simple, Operational Benefit, Results</a:t>
            </a:r>
          </a:p>
          <a:p>
            <a:r>
              <a:rPr lang="en-US" dirty="0"/>
              <a:t>Develop Operational Use Cases</a:t>
            </a:r>
          </a:p>
          <a:p>
            <a:r>
              <a:rPr lang="en-US" dirty="0"/>
              <a:t>Identify &amp; Integrate Data Sets</a:t>
            </a:r>
          </a:p>
          <a:p>
            <a:pPr lvl="1"/>
            <a:r>
              <a:rPr lang="en-US" dirty="0"/>
              <a:t>Short, Mid and Long-Term  Data Sets</a:t>
            </a:r>
          </a:p>
          <a:p>
            <a:r>
              <a:rPr lang="en-US" dirty="0"/>
              <a:t>Leverage Technology Partners</a:t>
            </a:r>
          </a:p>
          <a:p>
            <a:r>
              <a:rPr lang="en-US" dirty="0"/>
              <a:t>Test, Validate and Operationalize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Driven Decision Making Workshop - 3DM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1265-CC9C-4248-B6A1-F551EE5303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92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947" y="87796"/>
            <a:ext cx="7506931" cy="700904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Case Approach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Driven Decision Making Workshop - 3DM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1265-CC9C-4248-B6A1-F551EE53036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96" y="1122525"/>
            <a:ext cx="7934325" cy="444817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95232" y="5688459"/>
            <a:ext cx="6196254" cy="1097257"/>
            <a:chOff x="798800" y="5455507"/>
            <a:chExt cx="6196254" cy="1097257"/>
          </a:xfrm>
        </p:grpSpPr>
        <p:sp>
          <p:nvSpPr>
            <p:cNvPr id="9" name="TextBox 8"/>
            <p:cNvSpPr txBox="1"/>
            <p:nvPr/>
          </p:nvSpPr>
          <p:spPr>
            <a:xfrm>
              <a:off x="1222327" y="5455507"/>
              <a:ext cx="5772727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Electric Sector</a:t>
              </a:r>
            </a:p>
            <a:p>
              <a:r>
                <a:rPr lang="en-US" sz="1600" dirty="0"/>
                <a:t>Fuel Sector</a:t>
              </a:r>
            </a:p>
            <a:p>
              <a:r>
                <a:rPr lang="en-US" sz="1600" dirty="0"/>
                <a:t>Food/Water Sector</a:t>
              </a:r>
            </a:p>
            <a:p>
              <a:r>
                <a:rPr lang="en-US" sz="1600" dirty="0"/>
                <a:t>Telecommunications Sector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798800" y="5486399"/>
              <a:ext cx="318799" cy="258618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Oval 10"/>
            <p:cNvSpPr/>
            <p:nvPr/>
          </p:nvSpPr>
          <p:spPr>
            <a:xfrm>
              <a:off x="798800" y="5755648"/>
              <a:ext cx="318799" cy="258618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Oval 11"/>
            <p:cNvSpPr/>
            <p:nvPr/>
          </p:nvSpPr>
          <p:spPr>
            <a:xfrm>
              <a:off x="798800" y="6024897"/>
              <a:ext cx="318799" cy="25861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Oval 12"/>
            <p:cNvSpPr/>
            <p:nvPr/>
          </p:nvSpPr>
          <p:spPr>
            <a:xfrm>
              <a:off x="798800" y="6294146"/>
              <a:ext cx="318799" cy="258618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14" name="Oval 13"/>
          <p:cNvSpPr/>
          <p:nvPr/>
        </p:nvSpPr>
        <p:spPr>
          <a:xfrm>
            <a:off x="1998276" y="2060450"/>
            <a:ext cx="249382" cy="18010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98276" y="2250754"/>
            <a:ext cx="249382" cy="1801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748894" y="2240558"/>
            <a:ext cx="249382" cy="180108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748894" y="2060450"/>
            <a:ext cx="249382" cy="1801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547837" y="2060450"/>
            <a:ext cx="249382" cy="18010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547837" y="2250754"/>
            <a:ext cx="249382" cy="1801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98455" y="2240558"/>
            <a:ext cx="249382" cy="180108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298455" y="2060450"/>
            <a:ext cx="249382" cy="1801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462565" y="2060450"/>
            <a:ext cx="249382" cy="18010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462565" y="2250754"/>
            <a:ext cx="249382" cy="1801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213183" y="2240558"/>
            <a:ext cx="249382" cy="180108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213183" y="2060450"/>
            <a:ext cx="249382" cy="1801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748895" y="1646596"/>
            <a:ext cx="249382" cy="18010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748895" y="1836900"/>
            <a:ext cx="249382" cy="1801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499513" y="1826704"/>
            <a:ext cx="249382" cy="180108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499513" y="1646596"/>
            <a:ext cx="249382" cy="1801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020240" y="4780558"/>
            <a:ext cx="318799" cy="25861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267381" y="4337645"/>
            <a:ext cx="318799" cy="25861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782476" y="4333028"/>
            <a:ext cx="318799" cy="25861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505387" y="4785603"/>
            <a:ext cx="318799" cy="25861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269864" y="4346884"/>
            <a:ext cx="318799" cy="25861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992775" y="4799459"/>
            <a:ext cx="318799" cy="25861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020240" y="2140308"/>
            <a:ext cx="318799" cy="2586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267381" y="1697395"/>
            <a:ext cx="318799" cy="2586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782476" y="1692778"/>
            <a:ext cx="318799" cy="2586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505387" y="2145353"/>
            <a:ext cx="318799" cy="2586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269864" y="1706634"/>
            <a:ext cx="318799" cy="2586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92775" y="2159209"/>
            <a:ext cx="318799" cy="2586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353729" y="4786097"/>
            <a:ext cx="318799" cy="2586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600870" y="4343184"/>
            <a:ext cx="318799" cy="2586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115965" y="4338567"/>
            <a:ext cx="318799" cy="2586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838876" y="4791142"/>
            <a:ext cx="318799" cy="2586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603353" y="4352423"/>
            <a:ext cx="318799" cy="2586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1326264" y="4804998"/>
            <a:ext cx="318799" cy="2586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784723" y="3450450"/>
            <a:ext cx="318799" cy="25861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031864" y="3007537"/>
            <a:ext cx="318799" cy="25861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546959" y="3002920"/>
            <a:ext cx="318799" cy="25861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269870" y="3455495"/>
            <a:ext cx="318799" cy="25861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034347" y="3016776"/>
            <a:ext cx="318799" cy="25861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757258" y="3469351"/>
            <a:ext cx="318799" cy="25861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674614" y="4496902"/>
            <a:ext cx="249382" cy="18010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272347" y="4282229"/>
            <a:ext cx="249382" cy="1801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735277" y="3605522"/>
            <a:ext cx="249382" cy="180108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727512" y="3389493"/>
            <a:ext cx="249382" cy="1801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265336" y="4501592"/>
            <a:ext cx="249382" cy="18010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6306927" y="2691187"/>
            <a:ext cx="249382" cy="1801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114082" y="3527081"/>
            <a:ext cx="249382" cy="180108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182236" y="2511079"/>
            <a:ext cx="249382" cy="1801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321109" y="3379297"/>
            <a:ext cx="249382" cy="18010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321109" y="3569601"/>
            <a:ext cx="249382" cy="1801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686212" y="4290654"/>
            <a:ext cx="249382" cy="180108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071727" y="3379297"/>
            <a:ext cx="249382" cy="1801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40012" y="3346973"/>
            <a:ext cx="249382" cy="18010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984658" y="2916134"/>
            <a:ext cx="249382" cy="18010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976894" y="3139587"/>
            <a:ext cx="249382" cy="180108"/>
          </a:xfrm>
          <a:prstGeom prst="ellipse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372929" y="3515468"/>
            <a:ext cx="249382" cy="18010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5592611" y="5709155"/>
            <a:ext cx="231213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Sector Use Cases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533990" y="1781838"/>
            <a:ext cx="311694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Cross Sector Use Cases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247658" y="1068124"/>
            <a:ext cx="231213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Universal Use Cases</a:t>
            </a:r>
          </a:p>
        </p:txBody>
      </p:sp>
      <p:cxnSp>
        <p:nvCxnSpPr>
          <p:cNvPr id="73" name="Straight Arrow Connector 72"/>
          <p:cNvCxnSpPr>
            <a:stCxn id="71" idx="2"/>
          </p:cNvCxnSpPr>
          <p:nvPr/>
        </p:nvCxnSpPr>
        <p:spPr>
          <a:xfrm>
            <a:off x="5092460" y="2181948"/>
            <a:ext cx="1005870" cy="497519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1" idx="2"/>
          </p:cNvCxnSpPr>
          <p:nvPr/>
        </p:nvCxnSpPr>
        <p:spPr>
          <a:xfrm flipH="1">
            <a:off x="4572307" y="2181948"/>
            <a:ext cx="520153" cy="107959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0" idx="0"/>
          </p:cNvCxnSpPr>
          <p:nvPr/>
        </p:nvCxnSpPr>
        <p:spPr>
          <a:xfrm flipV="1">
            <a:off x="6748676" y="4630901"/>
            <a:ext cx="1150068" cy="107825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0" idx="0"/>
          </p:cNvCxnSpPr>
          <p:nvPr/>
        </p:nvCxnSpPr>
        <p:spPr>
          <a:xfrm flipH="1" flipV="1">
            <a:off x="2760269" y="4672051"/>
            <a:ext cx="3988407" cy="103710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6756338" y="1498821"/>
            <a:ext cx="2187824" cy="1163768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6834703" y="4165959"/>
            <a:ext cx="2187824" cy="1163768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086302" y="4133337"/>
            <a:ext cx="2187824" cy="11637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6529479" y="2827042"/>
            <a:ext cx="2187824" cy="116376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>
            <a:stCxn id="72" idx="2"/>
          </p:cNvCxnSpPr>
          <p:nvPr/>
        </p:nvCxnSpPr>
        <p:spPr>
          <a:xfrm flipH="1">
            <a:off x="2241159" y="1468234"/>
            <a:ext cx="1162564" cy="48316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H="1">
            <a:off x="2236093" y="1509384"/>
            <a:ext cx="1162564" cy="4831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5112776" y="2216025"/>
            <a:ext cx="1005870" cy="4975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4592623" y="2216025"/>
            <a:ext cx="520153" cy="107959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6706864" y="4597941"/>
            <a:ext cx="1150068" cy="10782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 flipV="1">
            <a:off x="2718457" y="4639091"/>
            <a:ext cx="3988407" cy="10371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655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357" y="87880"/>
            <a:ext cx="7506931" cy="890315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Driven Decision Making Workshop - 3DM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1265-CC9C-4248-B6A1-F551EE530367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10559" y="5686879"/>
            <a:ext cx="5539563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Federal Agency, Research Data Sources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10559" y="5021819"/>
            <a:ext cx="5539563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Data Sets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10559" y="4356759"/>
            <a:ext cx="5539563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Sector Use Cases</a:t>
            </a:r>
          </a:p>
        </p:txBody>
      </p:sp>
      <p:sp>
        <p:nvSpPr>
          <p:cNvPr id="10" name="Arrow: Right 9"/>
          <p:cNvSpPr/>
          <p:nvPr/>
        </p:nvSpPr>
        <p:spPr>
          <a:xfrm rot="16200000">
            <a:off x="6194347" y="3401889"/>
            <a:ext cx="4642008" cy="663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21515" y="1190214"/>
            <a:ext cx="2327202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Government Decisions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26775" y="1190214"/>
            <a:ext cx="2940345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Private Sector Decisions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22030" y="3437075"/>
            <a:ext cx="4113689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Decision Support Technology Viewers</a:t>
            </a:r>
          </a:p>
        </p:txBody>
      </p:sp>
      <p:cxnSp>
        <p:nvCxnSpPr>
          <p:cNvPr id="16" name="Straight Connector 15"/>
          <p:cNvCxnSpPr>
            <a:stCxn id="12" idx="2"/>
          </p:cNvCxnSpPr>
          <p:nvPr/>
        </p:nvCxnSpPr>
        <p:spPr>
          <a:xfrm flipH="1">
            <a:off x="4837814" y="1559546"/>
            <a:ext cx="1759134" cy="566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1" idx="2"/>
          </p:cNvCxnSpPr>
          <p:nvPr/>
        </p:nvCxnSpPr>
        <p:spPr>
          <a:xfrm flipH="1" flipV="1">
            <a:off x="3185116" y="1559546"/>
            <a:ext cx="1658442" cy="556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2" t="11945" r="11236" b="21682"/>
          <a:stretch/>
        </p:blipFill>
        <p:spPr>
          <a:xfrm>
            <a:off x="2966488" y="1626170"/>
            <a:ext cx="3742651" cy="1964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8478497" lon="2254221" rev="19794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20" name="Straight Connector 19"/>
          <p:cNvCxnSpPr>
            <a:stCxn id="7" idx="0"/>
            <a:endCxn id="8" idx="2"/>
          </p:cNvCxnSpPr>
          <p:nvPr/>
        </p:nvCxnSpPr>
        <p:spPr>
          <a:xfrm flipV="1">
            <a:off x="4880341" y="5391151"/>
            <a:ext cx="0" cy="295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8" idx="0"/>
            <a:endCxn id="9" idx="2"/>
          </p:cNvCxnSpPr>
          <p:nvPr/>
        </p:nvCxnSpPr>
        <p:spPr>
          <a:xfrm flipV="1">
            <a:off x="4880341" y="4726091"/>
            <a:ext cx="0" cy="2957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0"/>
            <a:endCxn id="14" idx="2"/>
          </p:cNvCxnSpPr>
          <p:nvPr/>
        </p:nvCxnSpPr>
        <p:spPr>
          <a:xfrm flipH="1" flipV="1">
            <a:off x="4878875" y="3806407"/>
            <a:ext cx="1466" cy="550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673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123" y="250074"/>
            <a:ext cx="7506931" cy="742972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3Dm Initiative Timeline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Driven Decision Making Workshop - 3DM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1265-CC9C-4248-B6A1-F551EE530367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50335" y="2828261"/>
            <a:ext cx="1456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Oct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86962" y="2828261"/>
            <a:ext cx="1456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Jan 2017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3589" y="2828261"/>
            <a:ext cx="1456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July 2017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60215" y="2828261"/>
            <a:ext cx="1456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Jan  2018</a:t>
            </a:r>
          </a:p>
        </p:txBody>
      </p:sp>
      <p:cxnSp>
        <p:nvCxnSpPr>
          <p:cNvPr id="15" name="Straight Connector 14"/>
          <p:cNvCxnSpPr>
            <a:stCxn id="10" idx="0"/>
          </p:cNvCxnSpPr>
          <p:nvPr/>
        </p:nvCxnSpPr>
        <p:spPr>
          <a:xfrm flipV="1">
            <a:off x="7588545" y="2488019"/>
            <a:ext cx="0" cy="340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0"/>
          </p:cNvCxnSpPr>
          <p:nvPr/>
        </p:nvCxnSpPr>
        <p:spPr>
          <a:xfrm flipV="1">
            <a:off x="5751919" y="2488019"/>
            <a:ext cx="0" cy="340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0"/>
          </p:cNvCxnSpPr>
          <p:nvPr/>
        </p:nvCxnSpPr>
        <p:spPr>
          <a:xfrm flipV="1">
            <a:off x="3915292" y="2488019"/>
            <a:ext cx="0" cy="340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0"/>
          </p:cNvCxnSpPr>
          <p:nvPr/>
        </p:nvCxnSpPr>
        <p:spPr>
          <a:xfrm flipV="1">
            <a:off x="2078665" y="2488019"/>
            <a:ext cx="0" cy="3402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row: Right 12"/>
          <p:cNvSpPr/>
          <p:nvPr/>
        </p:nvSpPr>
        <p:spPr>
          <a:xfrm>
            <a:off x="1573619" y="2200939"/>
            <a:ext cx="6941731" cy="404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311361" y="1363773"/>
            <a:ext cx="5620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Bi-Annual WG Workshops,        Monthly Call / Webinars</a:t>
            </a:r>
          </a:p>
        </p:txBody>
      </p:sp>
      <p:sp>
        <p:nvSpPr>
          <p:cNvPr id="27" name="Oval 26"/>
          <p:cNvSpPr/>
          <p:nvPr/>
        </p:nvSpPr>
        <p:spPr>
          <a:xfrm>
            <a:off x="2360428" y="1977655"/>
            <a:ext cx="212651" cy="2232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094074" y="1979611"/>
            <a:ext cx="212651" cy="2232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341924" y="1977655"/>
            <a:ext cx="212651" cy="2232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075570" y="1979611"/>
            <a:ext cx="212651" cy="2232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178255" y="1975699"/>
            <a:ext cx="212651" cy="2232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911901" y="1977655"/>
            <a:ext cx="212651" cy="2232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939851" y="1954433"/>
            <a:ext cx="212651" cy="2232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789472" y="1977655"/>
            <a:ext cx="212651" cy="2232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633851" y="1956389"/>
            <a:ext cx="212651" cy="2232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500656" y="1984374"/>
            <a:ext cx="212651" cy="2232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05035" y="1436797"/>
            <a:ext cx="212651" cy="2232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150735" y="1436797"/>
            <a:ext cx="212651" cy="2232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754372" y="3624189"/>
            <a:ext cx="2192818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Electric, Food, Telecom, Fuel Sectors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915291" y="4286770"/>
            <a:ext cx="2262963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Trans, Finance, Health, Retail Sectors</a:t>
            </a:r>
          </a:p>
        </p:txBody>
      </p:sp>
    </p:spTree>
    <p:extLst>
      <p:ext uri="{BB962C8B-B14F-4D97-AF65-F5344CB8AC3E}">
        <p14:creationId xmlns:p14="http://schemas.microsoft.com/office/powerpoint/2010/main" val="1963180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8765" y="2066593"/>
            <a:ext cx="750693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#2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Based Decision Support</a:t>
            </a: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sz="4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John Murphy</a:t>
            </a:r>
            <a:br>
              <a:rPr lang="en-US" b="1" dirty="0"/>
            </a:br>
            <a:r>
              <a:rPr lang="en-US" sz="3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COO, NOAA/National Weather Service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Driven Decision Making Workshop - 3DM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1265-CC9C-4248-B6A1-F551EE5303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23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806" y="2321235"/>
            <a:ext cx="750693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#3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Data Matter</a:t>
            </a:r>
            <a:br>
              <a:rPr lang="en-US" b="1" dirty="0"/>
            </a:br>
            <a:br>
              <a:rPr lang="en-US" b="1" dirty="0"/>
            </a:br>
            <a:r>
              <a:rPr lang="en-US" sz="4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Erin Robinson</a:t>
            </a:r>
            <a:br>
              <a:rPr lang="en-US" b="1" dirty="0"/>
            </a:br>
            <a:r>
              <a:rPr lang="en-US" sz="31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Executive Director, Federation of Earth Science Information Partners (ESIP)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Driven Decision Making Workshop - 3DM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1265-CC9C-4248-B6A1-F551EE5303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78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742" y="2147615"/>
            <a:ext cx="750693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#4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/>
              <a:t>The Private Sector Disaster Challenge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Driven Decision Making Workshop - 3DM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1265-CC9C-4248-B6A1-F551EE5303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70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Private Sector Panelists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/>
              <a:t>Panel Speakers</a:t>
            </a:r>
          </a:p>
          <a:p>
            <a:r>
              <a:rPr lang="en-US" dirty="0"/>
              <a:t>Carlos Torres – Con Edison</a:t>
            </a:r>
          </a:p>
          <a:p>
            <a:r>
              <a:rPr lang="en-US" dirty="0"/>
              <a:t>Chuck Whitlock – Duke Energy</a:t>
            </a:r>
          </a:p>
          <a:p>
            <a:r>
              <a:rPr lang="en-US" dirty="0"/>
              <a:t>Kent Kildow – Verizon</a:t>
            </a:r>
          </a:p>
          <a:p>
            <a:r>
              <a:rPr lang="en-US" dirty="0"/>
              <a:t>John Latka – PSEG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u="sng" dirty="0"/>
              <a:t>Facilitators</a:t>
            </a:r>
          </a:p>
          <a:p>
            <a:r>
              <a:rPr lang="en-US" dirty="0"/>
              <a:t>Chris Eisenbrey – EEI</a:t>
            </a:r>
          </a:p>
          <a:p>
            <a:r>
              <a:rPr lang="en-US" dirty="0"/>
              <a:t>Tom Moran - AHC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Driven Decision Making Workshop - 3DM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1265-CC9C-4248-B6A1-F551EE5303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83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190" y="226218"/>
            <a:ext cx="7506931" cy="1325563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 Question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9328" y="1500285"/>
            <a:ext cx="5859369" cy="215222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“What is your perspective on each government agency’s role and possible data sets they may have available during a regional disaster like recent Hurricane Matthew?”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Driven Decision Making Workshop - 3DM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1265-CC9C-4248-B6A1-F551EE530367}" type="slidenum">
              <a:rPr lang="en-US" smtClean="0"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18303" y="3937073"/>
            <a:ext cx="186783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NOAA / National Weather Service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1118" y="4033534"/>
            <a:ext cx="957146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FEMA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97752" y="4209258"/>
            <a:ext cx="957146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NASA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60242" y="4793358"/>
            <a:ext cx="186783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 Department Energy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2996" y="4738217"/>
            <a:ext cx="3064726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Dept. of Homeland Security – Infrastructure Protection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82522" y="4704025"/>
            <a:ext cx="186783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 Dept. Transportation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3143" y="5539361"/>
            <a:ext cx="186783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State Emergency Management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79490" y="5462222"/>
            <a:ext cx="1654097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State Dept. Transportation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74731" y="5475791"/>
            <a:ext cx="2533185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State Law Enforcement / Fusion Centers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77190" y="4043453"/>
            <a:ext cx="1867830" cy="6463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 Geological Survey</a:t>
            </a:r>
          </a:p>
        </p:txBody>
      </p:sp>
    </p:spTree>
    <p:extLst>
      <p:ext uri="{BB962C8B-B14F-4D97-AF65-F5344CB8AC3E}">
        <p14:creationId xmlns:p14="http://schemas.microsoft.com/office/powerpoint/2010/main" val="3263181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  <a:p>
            <a:pPr lvl="1"/>
            <a:r>
              <a:rPr lang="en-US" dirty="0"/>
              <a:t>Build “common perspectives and understanding” on organizational roles during regional disasters</a:t>
            </a:r>
          </a:p>
          <a:p>
            <a:pPr lvl="2"/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Government’s role</a:t>
            </a:r>
          </a:p>
          <a:p>
            <a:pPr lvl="2"/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Private sector’s role</a:t>
            </a:r>
          </a:p>
          <a:p>
            <a:pPr lvl="1"/>
            <a:r>
              <a:rPr lang="en-US" dirty="0"/>
              <a:t>Develop awareness on possible data sets available in government and private sector </a:t>
            </a:r>
          </a:p>
          <a:p>
            <a:pPr lvl="2"/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Weather, Fuel, Food, Telecom, Roads, Flooding, Power, etc..</a:t>
            </a:r>
          </a:p>
          <a:p>
            <a:pPr lvl="1"/>
            <a:r>
              <a:rPr lang="en-US" dirty="0"/>
              <a:t>Capture input and recommendations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Driven Decision Making Workshop - 3DM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1265-CC9C-4248-B6A1-F551EE530367}" type="slidenum">
              <a:rPr lang="en-US" smtClean="0"/>
              <a:t>19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87980" y="259672"/>
            <a:ext cx="75069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Lunch</a:t>
            </a:r>
          </a:p>
        </p:txBody>
      </p:sp>
    </p:spTree>
    <p:extLst>
      <p:ext uri="{BB962C8B-B14F-4D97-AF65-F5344CB8AC3E}">
        <p14:creationId xmlns:p14="http://schemas.microsoft.com/office/powerpoint/2010/main" val="3030390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165" y="655540"/>
            <a:ext cx="7506931" cy="1325563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Message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Driven Decision Making Workshop - 3DM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1265-CC9C-4248-B6A1-F551EE530367}" type="slidenum">
              <a:rPr lang="en-US" smtClean="0"/>
              <a:t>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54165" y="2530804"/>
            <a:ext cx="75069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Gail Royster</a:t>
            </a:r>
          </a:p>
          <a:p>
            <a:pPr algn="ctr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Program Manager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15" y="4047893"/>
            <a:ext cx="2041706" cy="188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419" y="1880373"/>
            <a:ext cx="7506931" cy="1325563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Lunch Is Served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Driven Decision Making Workshop - 3DM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1265-CC9C-4248-B6A1-F551EE5303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95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836" y="-188178"/>
            <a:ext cx="7506931" cy="1325563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4680" y="865301"/>
            <a:ext cx="750693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Objective:</a:t>
            </a:r>
          </a:p>
          <a:p>
            <a:pPr lvl="1"/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Building awareness of data sources/sets available for operational use by states and private sector</a:t>
            </a:r>
          </a:p>
          <a:p>
            <a:pPr lvl="1"/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Identify data providers for later follow up</a:t>
            </a:r>
          </a:p>
          <a:p>
            <a:r>
              <a:rPr lang="en-US" dirty="0"/>
              <a:t>Activity:</a:t>
            </a:r>
          </a:p>
          <a:p>
            <a:pPr lvl="1"/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Write you name on top of both forms</a:t>
            </a:r>
          </a:p>
          <a:p>
            <a:pPr lvl="1"/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Place put “X” in boxes on both forms where you know of data that could be used (as best as you can)</a:t>
            </a:r>
          </a:p>
          <a:p>
            <a:pPr lvl="1"/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Discuss findings as a group</a:t>
            </a:r>
          </a:p>
          <a:p>
            <a:pPr lvl="1"/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Pick one person to report out to room during 1:00pm session</a:t>
            </a:r>
          </a:p>
          <a:p>
            <a:r>
              <a:rPr lang="en-US" dirty="0"/>
              <a:t>Table Exercise Tools: </a:t>
            </a:r>
          </a:p>
          <a:p>
            <a:pPr lvl="1"/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Data Set Matrix(s) on the tables (11x17 paper) are on tables</a:t>
            </a:r>
          </a:p>
          <a:p>
            <a:pPr lvl="1"/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Driven Decision Making Workshop - 3DM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1265-CC9C-4248-B6A1-F551EE530367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0400" y="4672770"/>
            <a:ext cx="4148254" cy="1641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34021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260" y="62725"/>
            <a:ext cx="7506931" cy="1325563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Report 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0255" y="1467468"/>
            <a:ext cx="7506931" cy="4351338"/>
          </a:xfrm>
        </p:spPr>
        <p:txBody>
          <a:bodyPr>
            <a:normAutofit/>
          </a:bodyPr>
          <a:lstStyle/>
          <a:p>
            <a:r>
              <a:rPr lang="en-US" dirty="0"/>
              <a:t>Objective:</a:t>
            </a:r>
          </a:p>
          <a:p>
            <a:pPr lvl="1"/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Building awareness of data sources/sets available for operational use by states and private sector</a:t>
            </a:r>
          </a:p>
          <a:p>
            <a:pPr lvl="1"/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Identify data providers for later follow up</a:t>
            </a:r>
          </a:p>
          <a:p>
            <a:r>
              <a:rPr lang="en-US" dirty="0"/>
              <a:t>Activity:</a:t>
            </a:r>
          </a:p>
          <a:p>
            <a:pPr lvl="1"/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Pick one person from your table to report out to room of some of your top findings during exercise</a:t>
            </a:r>
          </a:p>
          <a:p>
            <a:r>
              <a:rPr lang="en-US" dirty="0"/>
              <a:t>Tools: </a:t>
            </a:r>
          </a:p>
          <a:p>
            <a:pPr lvl="1"/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Data Set Matrix(s)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Driven Decision Making Workshop - 3DM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1265-CC9C-4248-B6A1-F551EE530367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640" y="4528591"/>
            <a:ext cx="4148254" cy="1641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16350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3529" y="1777226"/>
            <a:ext cx="750693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#5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/>
              <a:t>Report Outs from Lunch Discussions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Driven Decision Making Workshop - 3DM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1265-CC9C-4248-B6A1-F551EE53036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941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6260" y="62725"/>
            <a:ext cx="7506931" cy="1325563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Wrap Up /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0255" y="1467468"/>
            <a:ext cx="7506931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Objective:</a:t>
            </a:r>
          </a:p>
          <a:p>
            <a:pPr lvl="1"/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Gain common agreement on the following:</a:t>
            </a:r>
          </a:p>
          <a:p>
            <a:pPr lvl="2"/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Importance &amp; value of this 3DM initiative</a:t>
            </a:r>
          </a:p>
          <a:p>
            <a:pPr lvl="2"/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Overall approach &amp; timelines</a:t>
            </a:r>
          </a:p>
          <a:p>
            <a:pPr lvl="2"/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Organizational participation</a:t>
            </a:r>
          </a:p>
          <a:p>
            <a:r>
              <a:rPr lang="en-US" dirty="0"/>
              <a:t>Products</a:t>
            </a:r>
          </a:p>
          <a:p>
            <a:pPr lvl="1"/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Working Group Directory</a:t>
            </a:r>
          </a:p>
          <a:p>
            <a:pPr lvl="1"/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Communication Website</a:t>
            </a:r>
          </a:p>
          <a:p>
            <a:pPr lvl="1"/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Data Set URLs Library</a:t>
            </a:r>
          </a:p>
          <a:p>
            <a:pPr lvl="1"/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Other Ideas?</a:t>
            </a:r>
          </a:p>
          <a:p>
            <a:r>
              <a:rPr lang="en-US" dirty="0"/>
              <a:t>Next Meetings</a:t>
            </a:r>
          </a:p>
          <a:p>
            <a:pPr lvl="1"/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Monthly Conference Call / Webinar</a:t>
            </a:r>
          </a:p>
          <a:p>
            <a:pPr lvl="1"/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ESIP Winter Mtg, Jan 11-13 in Washington, DC</a:t>
            </a:r>
          </a:p>
          <a:p>
            <a:pPr lvl="1"/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FRWG Annual Meeting, Jan 26-27, Philadelphia, PA</a:t>
            </a:r>
          </a:p>
          <a:p>
            <a:pPr lvl="1"/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Other Meetings?</a:t>
            </a:r>
          </a:p>
          <a:p>
            <a:pPr lvl="1"/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Driven Decision Making Workshop - 3DM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1265-CC9C-4248-B6A1-F551EE5303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573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146" y="-344244"/>
            <a:ext cx="7772400" cy="1488645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426412" y="1712972"/>
            <a:ext cx="4384469" cy="2323770"/>
            <a:chOff x="2426412" y="1712972"/>
            <a:chExt cx="4384469" cy="2323770"/>
          </a:xfrm>
        </p:grpSpPr>
        <p:sp>
          <p:nvSpPr>
            <p:cNvPr id="8" name="TextBox 7"/>
            <p:cNvSpPr txBox="1"/>
            <p:nvPr/>
          </p:nvSpPr>
          <p:spPr>
            <a:xfrm>
              <a:off x="2760530" y="3689814"/>
              <a:ext cx="3441382" cy="346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Data   Driven   Decision   Making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305" y="2713987"/>
              <a:ext cx="2052103" cy="119019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8085888" lon="1996945" rev="19638691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10" name="Oval 9"/>
            <p:cNvSpPr/>
            <p:nvPr/>
          </p:nvSpPr>
          <p:spPr>
            <a:xfrm>
              <a:off x="3586299" y="2320552"/>
              <a:ext cx="3115357" cy="1231275"/>
            </a:xfrm>
            <a:prstGeom prst="ellipse">
              <a:avLst/>
            </a:prstGeom>
            <a:solidFill>
              <a:srgbClr val="00B0F0">
                <a:alpha val="36863"/>
              </a:srgbClr>
            </a:solidFill>
            <a:scene3d>
              <a:camera prst="orthographicFront">
                <a:rot lat="18599993" lon="21599960" rev="21299999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01252">
              <a:off x="4204028" y="2238851"/>
              <a:ext cx="1989048" cy="10258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8085888" lon="1996945" rev="20238691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12" name="Oval 11"/>
            <p:cNvSpPr/>
            <p:nvPr/>
          </p:nvSpPr>
          <p:spPr>
            <a:xfrm>
              <a:off x="3913470" y="1875738"/>
              <a:ext cx="2897411" cy="1109306"/>
            </a:xfrm>
            <a:prstGeom prst="ellipse">
              <a:avLst/>
            </a:prstGeom>
            <a:solidFill>
              <a:srgbClr val="00B0F0">
                <a:alpha val="36863"/>
              </a:srgbClr>
            </a:solidFill>
            <a:scene3d>
              <a:camera prst="orthographicFront">
                <a:rot lat="18599993" lon="21599960" rev="21299999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22" t="11945" r="11236" b="21682"/>
            <a:stretch/>
          </p:blipFill>
          <p:spPr>
            <a:xfrm>
              <a:off x="4397945" y="1712972"/>
              <a:ext cx="2047012" cy="9653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8085888" lon="1996945" rev="19638691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grpSp>
          <p:nvGrpSpPr>
            <p:cNvPr id="14" name="Group 13"/>
            <p:cNvGrpSpPr/>
            <p:nvPr/>
          </p:nvGrpSpPr>
          <p:grpSpPr>
            <a:xfrm rot="20705000">
              <a:off x="2426412" y="2183535"/>
              <a:ext cx="2173461" cy="1469343"/>
              <a:chOff x="2689123" y="3850927"/>
              <a:chExt cx="2163097" cy="1627747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2689123" y="3850928"/>
                <a:ext cx="845574" cy="16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097162" y="3850927"/>
                <a:ext cx="845574" cy="16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623187" y="3850929"/>
                <a:ext cx="1229033" cy="1627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8800"/>
                </a:lvl1pPr>
              </a:lstStyle>
              <a:p>
                <a:r>
                  <a:rPr lang="en-US" sz="6600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2273919" y="4424400"/>
            <a:ext cx="51954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In Coordination With: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Edison Electric Institute (EEI)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Federation of Earth Science Information Partners (ESIP)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DHS NPPD, Office of Infrastructure Protection (DHS-IP)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NOAA/ National Weather Service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Multi-State Fleet Response Working Group (FRWG)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East Coast Corridor Coalition (EC3)</a:t>
            </a:r>
          </a:p>
        </p:txBody>
      </p:sp>
    </p:spTree>
    <p:extLst>
      <p:ext uri="{BB962C8B-B14F-4D97-AF65-F5344CB8AC3E}">
        <p14:creationId xmlns:p14="http://schemas.microsoft.com/office/powerpoint/2010/main" val="455398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146" y="-344244"/>
            <a:ext cx="7772400" cy="23876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Improving Resiliency w/Better Data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210604" y="2043356"/>
            <a:ext cx="5625228" cy="2969874"/>
            <a:chOff x="2446577" y="3227394"/>
            <a:chExt cx="5625228" cy="2969874"/>
          </a:xfrm>
        </p:grpSpPr>
        <p:sp>
          <p:nvSpPr>
            <p:cNvPr id="8" name="TextBox 7"/>
            <p:cNvSpPr txBox="1"/>
            <p:nvPr/>
          </p:nvSpPr>
          <p:spPr>
            <a:xfrm>
              <a:off x="2915556" y="5858714"/>
              <a:ext cx="483044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Data   Driven   Decision   Making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581" y="4300834"/>
              <a:ext cx="2880402" cy="18030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8085888" lon="1996945" rev="19638691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10" name="Oval 9"/>
            <p:cNvSpPr/>
            <p:nvPr/>
          </p:nvSpPr>
          <p:spPr>
            <a:xfrm>
              <a:off x="3980723" y="4120146"/>
              <a:ext cx="3785167" cy="1380477"/>
            </a:xfrm>
            <a:prstGeom prst="ellipse">
              <a:avLst/>
            </a:prstGeom>
            <a:solidFill>
              <a:srgbClr val="00B0F0">
                <a:alpha val="36863"/>
              </a:srgbClr>
            </a:solidFill>
            <a:scene3d>
              <a:camera prst="orthographicFront">
                <a:rot lat="18599993" lon="21599960" rev="21299999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01252">
              <a:off x="4577856" y="3912752"/>
              <a:ext cx="2791896" cy="155405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8085888" lon="1996945" rev="20238691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12" name="Oval 11"/>
            <p:cNvSpPr/>
            <p:nvPr/>
          </p:nvSpPr>
          <p:spPr>
            <a:xfrm>
              <a:off x="4286638" y="3582517"/>
              <a:ext cx="3785167" cy="1380477"/>
            </a:xfrm>
            <a:prstGeom prst="ellipse">
              <a:avLst/>
            </a:prstGeom>
            <a:solidFill>
              <a:srgbClr val="00B0F0">
                <a:alpha val="36863"/>
              </a:srgbClr>
            </a:solidFill>
            <a:scene3d>
              <a:camera prst="orthographicFront">
                <a:rot lat="18599993" lon="21599960" rev="21299999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22" t="11945" r="11236" b="21682"/>
            <a:stretch/>
          </p:blipFill>
          <p:spPr>
            <a:xfrm>
              <a:off x="4949916" y="3227394"/>
              <a:ext cx="2873257" cy="146238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8085888" lon="1996945" rev="19638691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grpSp>
          <p:nvGrpSpPr>
            <p:cNvPr id="14" name="Group 13"/>
            <p:cNvGrpSpPr/>
            <p:nvPr/>
          </p:nvGrpSpPr>
          <p:grpSpPr>
            <a:xfrm rot="20705000">
              <a:off x="2446577" y="3700696"/>
              <a:ext cx="3050745" cy="1978167"/>
              <a:chOff x="2689123" y="3941526"/>
              <a:chExt cx="2163097" cy="1446551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2689123" y="3941527"/>
                <a:ext cx="84557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800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097162" y="3941527"/>
                <a:ext cx="84557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800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623187" y="3941526"/>
                <a:ext cx="1229033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8800"/>
                </a:lvl1pPr>
              </a:lstStyle>
              <a:p>
                <a:r>
                  <a:rPr lang="en-US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4984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0146" y="-344244"/>
            <a:ext cx="7772400" cy="1488645"/>
          </a:xfrm>
        </p:spPr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2426412" y="1712972"/>
            <a:ext cx="4384469" cy="2323770"/>
            <a:chOff x="2426412" y="1712972"/>
            <a:chExt cx="4384469" cy="2323770"/>
          </a:xfrm>
        </p:grpSpPr>
        <p:sp>
          <p:nvSpPr>
            <p:cNvPr id="8" name="TextBox 7"/>
            <p:cNvSpPr txBox="1"/>
            <p:nvPr/>
          </p:nvSpPr>
          <p:spPr>
            <a:xfrm>
              <a:off x="2760530" y="3689814"/>
              <a:ext cx="3441382" cy="346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Data   Driven   Decision   Making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0305" y="2713987"/>
              <a:ext cx="2052103" cy="119019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8085888" lon="1996945" rev="19638691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10" name="Oval 9"/>
            <p:cNvSpPr/>
            <p:nvPr/>
          </p:nvSpPr>
          <p:spPr>
            <a:xfrm>
              <a:off x="3586299" y="2320552"/>
              <a:ext cx="3115357" cy="1231275"/>
            </a:xfrm>
            <a:prstGeom prst="ellipse">
              <a:avLst/>
            </a:prstGeom>
            <a:solidFill>
              <a:srgbClr val="00B0F0">
                <a:alpha val="36863"/>
              </a:srgbClr>
            </a:solidFill>
            <a:scene3d>
              <a:camera prst="orthographicFront">
                <a:rot lat="18599993" lon="21599960" rev="21299999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01252">
              <a:off x="4204028" y="2238851"/>
              <a:ext cx="1989048" cy="102582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8085888" lon="1996945" rev="20238691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sp>
          <p:nvSpPr>
            <p:cNvPr id="12" name="Oval 11"/>
            <p:cNvSpPr/>
            <p:nvPr/>
          </p:nvSpPr>
          <p:spPr>
            <a:xfrm>
              <a:off x="3913470" y="1875738"/>
              <a:ext cx="2897411" cy="1109306"/>
            </a:xfrm>
            <a:prstGeom prst="ellipse">
              <a:avLst/>
            </a:prstGeom>
            <a:solidFill>
              <a:srgbClr val="00B0F0">
                <a:alpha val="36863"/>
              </a:srgbClr>
            </a:solidFill>
            <a:scene3d>
              <a:camera prst="orthographicFront">
                <a:rot lat="18599993" lon="21599960" rev="21299999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22" t="11945" r="11236" b="21682"/>
            <a:stretch/>
          </p:blipFill>
          <p:spPr>
            <a:xfrm>
              <a:off x="4397945" y="1712972"/>
              <a:ext cx="2047012" cy="96531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8085888" lon="1996945" rev="19638691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grpSp>
          <p:nvGrpSpPr>
            <p:cNvPr id="14" name="Group 13"/>
            <p:cNvGrpSpPr/>
            <p:nvPr/>
          </p:nvGrpSpPr>
          <p:grpSpPr>
            <a:xfrm rot="20705000">
              <a:off x="2426412" y="2183535"/>
              <a:ext cx="2173461" cy="1469343"/>
              <a:chOff x="2689123" y="3850927"/>
              <a:chExt cx="2163097" cy="1627747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2689123" y="3850928"/>
                <a:ext cx="845574" cy="16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097162" y="3850927"/>
                <a:ext cx="845574" cy="1627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623187" y="3850929"/>
                <a:ext cx="1229033" cy="1627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8800"/>
                </a:lvl1pPr>
              </a:lstStyle>
              <a:p>
                <a:r>
                  <a:rPr lang="en-US" sz="6600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2273919" y="4424400"/>
            <a:ext cx="519544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In Coordination With: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4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Edison Electric Institute (EEI)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Federation of Earth Science Information Partners (ESIP)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DHS NPPD, Office of Infrastructure Protection (DHS-IP)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NOAA/ National Weather Service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Multi-State Fleet Response Working Group (FRWG)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</a:rPr>
              <a:t>East Coast Corridor Coalition (EC3)</a:t>
            </a:r>
          </a:p>
        </p:txBody>
      </p:sp>
    </p:spTree>
    <p:extLst>
      <p:ext uri="{BB962C8B-B14F-4D97-AF65-F5344CB8AC3E}">
        <p14:creationId xmlns:p14="http://schemas.microsoft.com/office/powerpoint/2010/main" val="3730329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Today’s 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437" y="1500921"/>
            <a:ext cx="3885380" cy="4351338"/>
          </a:xfrm>
        </p:spPr>
        <p:txBody>
          <a:bodyPr>
            <a:noAutofit/>
          </a:bodyPr>
          <a:lstStyle/>
          <a:p>
            <a:r>
              <a:rPr lang="en-US" sz="2400" b="1" dirty="0"/>
              <a:t>Private Sector</a:t>
            </a:r>
          </a:p>
          <a:p>
            <a:pPr marL="401638" lvl="1"/>
            <a:r>
              <a:rPr lang="en-US" sz="1800" i="1" dirty="0"/>
              <a:t>Electric Utility Companies (Duke, BGE, ConEd, PPL) </a:t>
            </a:r>
          </a:p>
          <a:p>
            <a:pPr marL="401638" lvl="1"/>
            <a:r>
              <a:rPr lang="en-US" sz="1800" i="1" dirty="0"/>
              <a:t>Telecommunications Companies (Verizon, Sprint)</a:t>
            </a:r>
          </a:p>
          <a:p>
            <a:pPr marL="401638" lvl="1"/>
            <a:r>
              <a:rPr lang="en-US" sz="1800" i="1" dirty="0"/>
              <a:t>Trade Associations (EEI, NRECA, APPA, API)</a:t>
            </a:r>
          </a:p>
          <a:p>
            <a:r>
              <a:rPr lang="en-US" sz="2400" b="1" dirty="0"/>
              <a:t>State/Local Agencies</a:t>
            </a:r>
          </a:p>
          <a:p>
            <a:pPr marL="401638" lvl="1"/>
            <a:r>
              <a:rPr lang="en-US" sz="1800" i="1" dirty="0"/>
              <a:t>State Emergency Management Agencies (DC, MD &amp; PA)</a:t>
            </a:r>
          </a:p>
          <a:p>
            <a:r>
              <a:rPr lang="en-US" sz="2400" b="1" dirty="0"/>
              <a:t>Research Groups </a:t>
            </a:r>
          </a:p>
          <a:p>
            <a:pPr marL="401638" lvl="1"/>
            <a:r>
              <a:rPr lang="en-US" sz="1800" i="1" dirty="0"/>
              <a:t>Federation of Earth Science Information Partners (ESIP)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Driven Decision Making Workshop - 3DM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1265-CC9C-4248-B6A1-F551EE530367}" type="slidenum">
              <a:rPr lang="en-US" smtClean="0"/>
              <a:t>4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58620" y="1500921"/>
            <a:ext cx="388538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Federal Agencies:</a:t>
            </a:r>
          </a:p>
          <a:p>
            <a:pPr marL="457200" lvl="1"/>
            <a:r>
              <a:rPr lang="en-US" sz="1800" i="1" dirty="0"/>
              <a:t>DHS NPPD - Office of Infrastructure Protection</a:t>
            </a:r>
          </a:p>
          <a:p>
            <a:pPr marL="457200" lvl="1"/>
            <a:r>
              <a:rPr lang="en-US" sz="1800" i="1" dirty="0"/>
              <a:t>FEMA HQ and Region III</a:t>
            </a:r>
          </a:p>
          <a:p>
            <a:pPr marL="457200" lvl="1"/>
            <a:r>
              <a:rPr lang="en-US" sz="1800" i="1" dirty="0"/>
              <a:t>NASA / JPL </a:t>
            </a:r>
          </a:p>
          <a:p>
            <a:pPr marL="457200" lvl="1"/>
            <a:r>
              <a:rPr lang="en-US" sz="1800" i="1" dirty="0"/>
              <a:t>NOAA/National Weather Service (NOAA/NWS)</a:t>
            </a:r>
          </a:p>
          <a:p>
            <a:pPr marL="457200" lvl="1"/>
            <a:r>
              <a:rPr lang="en-US" sz="1800" i="1" dirty="0"/>
              <a:t>US Department of Energy (USDOE)</a:t>
            </a:r>
          </a:p>
          <a:p>
            <a:pPr marL="457200" lvl="1"/>
            <a:r>
              <a:rPr lang="en-US" sz="1800" i="1" dirty="0"/>
              <a:t>US Department of Transportation (USDOT)</a:t>
            </a:r>
          </a:p>
          <a:p>
            <a:pPr marL="457200" lvl="1"/>
            <a:r>
              <a:rPr lang="en-US" sz="1800" i="1" dirty="0"/>
              <a:t>US Geological Survey (USGS) </a:t>
            </a:r>
          </a:p>
          <a:p>
            <a:r>
              <a:rPr lang="en-US" sz="2400" b="1" dirty="0"/>
              <a:t>Higher Education</a:t>
            </a:r>
          </a:p>
          <a:p>
            <a:pPr marL="457200" lvl="1"/>
            <a:r>
              <a:rPr lang="en-US" sz="1800" i="1" dirty="0"/>
              <a:t>University of Alabama – Huntsville</a:t>
            </a:r>
          </a:p>
          <a:p>
            <a:pPr marL="457200" lvl="1"/>
            <a:r>
              <a:rPr lang="en-US" sz="1800" i="1" dirty="0"/>
              <a:t>Columbia University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936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165" y="655540"/>
            <a:ext cx="7506931" cy="1325563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 Remarks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Driven Decision Making Workshop - 3DM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1265-CC9C-4248-B6A1-F551EE530367}" type="slidenum">
              <a:rPr lang="en-US" smtClean="0"/>
              <a:t>5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54165" y="2530804"/>
            <a:ext cx="75069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Chris Eisenbrey</a:t>
            </a:r>
          </a:p>
          <a:p>
            <a:pPr algn="ctr"/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Director, Business Continuity &amp; Operations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15" y="4047893"/>
            <a:ext cx="2041706" cy="1887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19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312" y="-203104"/>
            <a:ext cx="7506931" cy="1325563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Driven Decision Making Workshop - 3DM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1265-CC9C-4248-B6A1-F551EE530367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702438"/>
              </p:ext>
            </p:extLst>
          </p:nvPr>
        </p:nvGraphicFramePr>
        <p:xfrm>
          <a:off x="1806498" y="1204332"/>
          <a:ext cx="7103325" cy="5655868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903248">
                  <a:extLst>
                    <a:ext uri="{9D8B030D-6E8A-4147-A177-3AD203B41FA5}">
                      <a16:colId xmlns:a16="http://schemas.microsoft.com/office/drawing/2014/main" val="319842007"/>
                    </a:ext>
                  </a:extLst>
                </a:gridCol>
                <a:gridCol w="6200077">
                  <a:extLst>
                    <a:ext uri="{9D8B030D-6E8A-4147-A177-3AD203B41FA5}">
                      <a16:colId xmlns:a16="http://schemas.microsoft.com/office/drawing/2014/main" val="573418074"/>
                    </a:ext>
                  </a:extLst>
                </a:gridCol>
              </a:tblGrid>
              <a:tr h="200787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October 27, 2016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181127"/>
                  </a:ext>
                </a:extLst>
              </a:tr>
              <a:tr h="2676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</a:rPr>
                        <a:t>       Time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</a:rPr>
                        <a:t>Activity 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 anchor="ctr"/>
                </a:tc>
                <a:extLst>
                  <a:ext uri="{0D108BD9-81ED-4DB2-BD59-A6C34878D82A}">
                    <a16:rowId xmlns:a16="http://schemas.microsoft.com/office/drawing/2014/main" val="3727327847"/>
                  </a:ext>
                </a:extLst>
              </a:tr>
              <a:tr h="4205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9:30am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Registration </a:t>
                      </a:r>
                    </a:p>
                  </a:txBody>
                  <a:tcPr marL="33518" marR="33518" marT="0" marB="0"/>
                </a:tc>
                <a:extLst>
                  <a:ext uri="{0D108BD9-81ED-4DB2-BD59-A6C34878D82A}">
                    <a16:rowId xmlns:a16="http://schemas.microsoft.com/office/drawing/2014/main" val="862907856"/>
                  </a:ext>
                </a:extLst>
              </a:tr>
              <a:tr h="3946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10:00am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Opening Remarks &amp; Welcome to EEI</a:t>
                      </a:r>
                    </a:p>
                  </a:txBody>
                  <a:tcPr marL="33518" marR="33518" marT="0" marB="0"/>
                </a:tc>
                <a:extLst>
                  <a:ext uri="{0D108BD9-81ED-4DB2-BD59-A6C34878D82A}">
                    <a16:rowId xmlns:a16="http://schemas.microsoft.com/office/drawing/2014/main" val="2248448595"/>
                  </a:ext>
                </a:extLst>
              </a:tr>
              <a:tr h="4253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10:05am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Session #1 – Why Are We Here?  </a:t>
                      </a:r>
                      <a:endParaRPr lang="en-US" sz="1800" dirty="0">
                        <a:effectLst/>
                      </a:endParaRPr>
                    </a:p>
                  </a:txBody>
                  <a:tcPr marL="33518" marR="33518" marT="0" marB="0"/>
                </a:tc>
                <a:extLst>
                  <a:ext uri="{0D108BD9-81ED-4DB2-BD59-A6C34878D82A}">
                    <a16:rowId xmlns:a16="http://schemas.microsoft.com/office/drawing/2014/main" val="2918523620"/>
                  </a:ext>
                </a:extLst>
              </a:tr>
              <a:tr h="6986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10:15am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Session #2 - Impact Based Decision Support Services, John Murphy, COO, NOAA/National Weather Service</a:t>
                      </a:r>
                      <a:endParaRPr lang="en-US" sz="1800" dirty="0">
                        <a:effectLst/>
                      </a:endParaRPr>
                    </a:p>
                  </a:txBody>
                  <a:tcPr marL="33518" marR="33518" marT="0" marB="0"/>
                </a:tc>
                <a:extLst>
                  <a:ext uri="{0D108BD9-81ED-4DB2-BD59-A6C34878D82A}">
                    <a16:rowId xmlns:a16="http://schemas.microsoft.com/office/drawing/2014/main" val="3891418598"/>
                  </a:ext>
                </a:extLst>
              </a:tr>
              <a:tr h="8125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10:45am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Session #3 - Making Data Matter, Erin Robinson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600" dirty="0">
                          <a:effectLst/>
                        </a:rPr>
                        <a:t>Executive Director, Federation of Earth Science Information Partners (ESIP).</a:t>
                      </a: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extLst>
                  <a:ext uri="{0D108BD9-81ED-4DB2-BD59-A6C34878D82A}">
                    <a16:rowId xmlns:a16="http://schemas.microsoft.com/office/drawing/2014/main" val="930388689"/>
                  </a:ext>
                </a:extLst>
              </a:tr>
              <a:tr h="4602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11:00am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Session #4 - The Private Sector </a:t>
                      </a:r>
                      <a:r>
                        <a:rPr lang="en-US" sz="1600">
                          <a:effectLst/>
                        </a:rPr>
                        <a:t>Disaster Challenge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extLst>
                  <a:ext uri="{0D108BD9-81ED-4DB2-BD59-A6C34878D82A}">
                    <a16:rowId xmlns:a16="http://schemas.microsoft.com/office/drawing/2014/main" val="2578617952"/>
                  </a:ext>
                </a:extLst>
              </a:tr>
              <a:tr h="437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12:00pm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Working Lunch</a:t>
                      </a:r>
                      <a:endParaRPr lang="en-US" sz="1800" dirty="0">
                        <a:effectLst/>
                      </a:endParaRPr>
                    </a:p>
                  </a:txBody>
                  <a:tcPr marL="33518" marR="33518" marT="0" marB="0"/>
                </a:tc>
                <a:extLst>
                  <a:ext uri="{0D108BD9-81ED-4DB2-BD59-A6C34878D82A}">
                    <a16:rowId xmlns:a16="http://schemas.microsoft.com/office/drawing/2014/main" val="350834483"/>
                  </a:ext>
                </a:extLst>
              </a:tr>
              <a:tr h="5256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1:00pm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Session #3 – Report Outs from Lunch Discussions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extLst>
                  <a:ext uri="{0D108BD9-81ED-4DB2-BD59-A6C34878D82A}">
                    <a16:rowId xmlns:a16="http://schemas.microsoft.com/office/drawing/2014/main" val="989633704"/>
                  </a:ext>
                </a:extLst>
              </a:tr>
              <a:tr h="3940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1:45pm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Wrap Up / Next Steps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extLst>
                  <a:ext uri="{0D108BD9-81ED-4DB2-BD59-A6C34878D82A}">
                    <a16:rowId xmlns:a16="http://schemas.microsoft.com/office/drawing/2014/main" val="4192179436"/>
                  </a:ext>
                </a:extLst>
              </a:tr>
              <a:tr h="5581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2:00pm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Conclusion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518" marR="33518" marT="0" marB="0"/>
                </a:tc>
                <a:extLst>
                  <a:ext uri="{0D108BD9-81ED-4DB2-BD59-A6C34878D82A}">
                    <a16:rowId xmlns:a16="http://schemas.microsoft.com/office/drawing/2014/main" val="1102693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944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190" y="226218"/>
            <a:ext cx="7506931" cy="1325563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Session #1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Are We Here?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Driven Decision Making Workshop - 3DM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1265-CC9C-4248-B6A1-F551EE530367}" type="slidenum">
              <a:rPr lang="en-US" smtClean="0"/>
              <a:t>7</a:t>
            </a:fld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1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255" y="1571911"/>
            <a:ext cx="6727347" cy="49130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41943" y="2775686"/>
            <a:ext cx="139903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Government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4545" y="5404650"/>
            <a:ext cx="17874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&amp; Local  Government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45669" y="1637083"/>
            <a:ext cx="1881457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 Infrastructure Owners &amp; Operators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92778" y="4701197"/>
            <a:ext cx="176964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 Solution Providers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Disasters Expose Coordination Issues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Driven Decision Making Workshop - 3DM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1265-CC9C-4248-B6A1-F551EE530367}" type="slidenum">
              <a:rPr lang="en-US" smtClean="0"/>
              <a:t>8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168" y="2929260"/>
            <a:ext cx="1842939" cy="1499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4121218" y="1868772"/>
            <a:ext cx="18289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Businesses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38582" y="5598024"/>
            <a:ext cx="18289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Communities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64309" y="3376287"/>
            <a:ext cx="94072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Electric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07575" y="1571911"/>
            <a:ext cx="94072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Fuel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19026" y="3223942"/>
            <a:ext cx="94072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Telecom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21194" y="2508957"/>
            <a:ext cx="94072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Food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887323" y="2530030"/>
            <a:ext cx="94072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Finance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87983" y="3416055"/>
            <a:ext cx="94072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Trans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629616" y="3489493"/>
            <a:ext cx="94072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NOAA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088221" y="1515017"/>
            <a:ext cx="94072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DHS IP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176215" y="2370457"/>
            <a:ext cx="138465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FEMA / USCG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45586" y="1807991"/>
            <a:ext cx="94072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Energy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55839" y="2193317"/>
            <a:ext cx="94072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Treasury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415687" y="3728144"/>
            <a:ext cx="116046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Transportation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10025" y="2775686"/>
            <a:ext cx="94072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Justice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13880" y="5756180"/>
            <a:ext cx="127180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Transportation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93803" y="4701197"/>
            <a:ext cx="94072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Health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87820" y="4821524"/>
            <a:ext cx="1404664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Transportation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48666" y="4255638"/>
            <a:ext cx="120795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Public Works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757282" y="4712152"/>
            <a:ext cx="116046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Emergency Management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430787" y="5459524"/>
            <a:ext cx="94072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Police</a:t>
            </a:r>
          </a:p>
        </p:txBody>
      </p:sp>
    </p:spTree>
    <p:extLst>
      <p:ext uri="{BB962C8B-B14F-4D97-AF65-F5344CB8AC3E}">
        <p14:creationId xmlns:p14="http://schemas.microsoft.com/office/powerpoint/2010/main" val="972236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263" y="155503"/>
            <a:ext cx="7506931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for Better Data For Decision Makers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10/27/2016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Driven Decision Making Workshop - 3DM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91265-CC9C-4248-B6A1-F551EE530367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765" y="2436129"/>
            <a:ext cx="3737610" cy="262568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2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" name="TextBox 8"/>
          <p:cNvSpPr txBox="1"/>
          <p:nvPr/>
        </p:nvSpPr>
        <p:spPr>
          <a:xfrm rot="21285779">
            <a:off x="6604320" y="1386528"/>
            <a:ext cx="1371600" cy="43088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Security (Looting, Active Shooter, etc..)</a:t>
            </a:r>
          </a:p>
        </p:txBody>
      </p:sp>
      <p:sp>
        <p:nvSpPr>
          <p:cNvPr id="10" name="TextBox 9"/>
          <p:cNvSpPr txBox="1"/>
          <p:nvPr/>
        </p:nvSpPr>
        <p:spPr>
          <a:xfrm rot="454563">
            <a:off x="7560088" y="1989706"/>
            <a:ext cx="1304009" cy="43088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Flooding / Surge / Tidal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71147" y="1904406"/>
            <a:ext cx="1421511" cy="43088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Coastal Flooding / Surges</a:t>
            </a:r>
          </a:p>
        </p:txBody>
      </p:sp>
      <p:sp>
        <p:nvSpPr>
          <p:cNvPr id="12" name="TextBox 11"/>
          <p:cNvSpPr txBox="1"/>
          <p:nvPr/>
        </p:nvSpPr>
        <p:spPr>
          <a:xfrm rot="454563">
            <a:off x="4080129" y="2086496"/>
            <a:ext cx="1701546" cy="26161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Fuel Availability</a:t>
            </a:r>
          </a:p>
        </p:txBody>
      </p:sp>
      <p:sp>
        <p:nvSpPr>
          <p:cNvPr id="13" name="TextBox 12"/>
          <p:cNvSpPr txBox="1"/>
          <p:nvPr/>
        </p:nvSpPr>
        <p:spPr>
          <a:xfrm rot="21028925">
            <a:off x="2262107" y="4310606"/>
            <a:ext cx="1292795" cy="26161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Lodging Availability</a:t>
            </a:r>
          </a:p>
        </p:txBody>
      </p:sp>
      <p:sp>
        <p:nvSpPr>
          <p:cNvPr id="14" name="TextBox 13"/>
          <p:cNvSpPr txBox="1"/>
          <p:nvPr/>
        </p:nvSpPr>
        <p:spPr>
          <a:xfrm rot="599980">
            <a:off x="7705367" y="2862530"/>
            <a:ext cx="1181862" cy="26161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Food / Water</a:t>
            </a:r>
          </a:p>
        </p:txBody>
      </p:sp>
      <p:sp>
        <p:nvSpPr>
          <p:cNvPr id="15" name="TextBox 14"/>
          <p:cNvSpPr txBox="1"/>
          <p:nvPr/>
        </p:nvSpPr>
        <p:spPr>
          <a:xfrm rot="532360">
            <a:off x="7694552" y="4398459"/>
            <a:ext cx="1326642" cy="43088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Building Supplies / Retail Stores</a:t>
            </a:r>
          </a:p>
        </p:txBody>
      </p:sp>
      <p:sp>
        <p:nvSpPr>
          <p:cNvPr id="16" name="TextBox 15"/>
          <p:cNvSpPr txBox="1"/>
          <p:nvPr/>
        </p:nvSpPr>
        <p:spPr>
          <a:xfrm rot="454563">
            <a:off x="5127282" y="5307030"/>
            <a:ext cx="1307972" cy="43088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Power Outages &amp; Restoration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4851" y="1476258"/>
            <a:ext cx="1912877" cy="43088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Weather Forecasts (Snow, Ice, Tornado, Hurricane)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11616" y="5667121"/>
            <a:ext cx="1596897" cy="43088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Transportation (Road, Bridge Tunnel Closures)</a:t>
            </a:r>
          </a:p>
        </p:txBody>
      </p:sp>
      <p:sp>
        <p:nvSpPr>
          <p:cNvPr id="19" name="TextBox 18"/>
          <p:cNvSpPr txBox="1"/>
          <p:nvPr/>
        </p:nvSpPr>
        <p:spPr>
          <a:xfrm rot="20847995">
            <a:off x="7751561" y="3520468"/>
            <a:ext cx="1115949" cy="43088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Weigh Stations Open/Closed</a:t>
            </a:r>
          </a:p>
        </p:txBody>
      </p:sp>
      <p:sp>
        <p:nvSpPr>
          <p:cNvPr id="21" name="TextBox 20"/>
          <p:cNvSpPr txBox="1"/>
          <p:nvPr/>
        </p:nvSpPr>
        <p:spPr>
          <a:xfrm rot="454563">
            <a:off x="7201237" y="5286668"/>
            <a:ext cx="1689859" cy="26161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Toll Stations Open/Closed</a:t>
            </a:r>
          </a:p>
        </p:txBody>
      </p:sp>
      <p:sp>
        <p:nvSpPr>
          <p:cNvPr id="22" name="TextBox 21"/>
          <p:cNvSpPr txBox="1"/>
          <p:nvPr/>
        </p:nvSpPr>
        <p:spPr>
          <a:xfrm rot="454563">
            <a:off x="1608201" y="4901986"/>
            <a:ext cx="2223135" cy="43088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Damage Assessment Data (Satellite Imagery, Drone Pics, etc..)</a:t>
            </a:r>
          </a:p>
        </p:txBody>
      </p:sp>
      <p:sp>
        <p:nvSpPr>
          <p:cNvPr id="23" name="TextBox 22"/>
          <p:cNvSpPr txBox="1"/>
          <p:nvPr/>
        </p:nvSpPr>
        <p:spPr>
          <a:xfrm rot="21028925">
            <a:off x="6522290" y="5886072"/>
            <a:ext cx="1928719" cy="26161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US/Canadian Border Crossing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84552" y="5756187"/>
            <a:ext cx="2173398" cy="600164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Critical Infrastructure Locations (Towers, Pipes, Buildings, Underground Assets)</a:t>
            </a:r>
          </a:p>
        </p:txBody>
      </p:sp>
      <p:sp>
        <p:nvSpPr>
          <p:cNvPr id="25" name="TextBox 24"/>
          <p:cNvSpPr txBox="1"/>
          <p:nvPr/>
        </p:nvSpPr>
        <p:spPr>
          <a:xfrm rot="20817195">
            <a:off x="1423245" y="2062388"/>
            <a:ext cx="2176741" cy="43088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Access &amp; Reentry (for repair crews to get into impacted areas)</a:t>
            </a:r>
          </a:p>
        </p:txBody>
      </p:sp>
      <p:sp>
        <p:nvSpPr>
          <p:cNvPr id="26" name="TextBox 25"/>
          <p:cNvSpPr txBox="1"/>
          <p:nvPr/>
        </p:nvSpPr>
        <p:spPr>
          <a:xfrm rot="21028925">
            <a:off x="1929713" y="2660059"/>
            <a:ext cx="1529839" cy="43088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Social Media (disaster incident related)</a:t>
            </a:r>
          </a:p>
        </p:txBody>
      </p:sp>
      <p:sp>
        <p:nvSpPr>
          <p:cNvPr id="27" name="TextBox 26"/>
          <p:cNvSpPr txBox="1"/>
          <p:nvPr/>
        </p:nvSpPr>
        <p:spPr>
          <a:xfrm rot="454563">
            <a:off x="1749681" y="3753182"/>
            <a:ext cx="1523871" cy="26161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Drone / UAS Data</a:t>
            </a:r>
          </a:p>
        </p:txBody>
      </p:sp>
    </p:spTree>
    <p:extLst>
      <p:ext uri="{BB962C8B-B14F-4D97-AF65-F5344CB8AC3E}">
        <p14:creationId xmlns:p14="http://schemas.microsoft.com/office/powerpoint/2010/main" val="97446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1120</TotalTime>
  <Words>1238</Words>
  <Application>Microsoft Office PowerPoint</Application>
  <PresentationFormat>On-screen Show (4:3)</PresentationFormat>
  <Paragraphs>301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Improving Resiliency w/Better Data</vt:lpstr>
      <vt:lpstr>Safety Message</vt:lpstr>
      <vt:lpstr>Thank You</vt:lpstr>
      <vt:lpstr>Today’s Participants</vt:lpstr>
      <vt:lpstr>Opening Remarks</vt:lpstr>
      <vt:lpstr>Agenda</vt:lpstr>
      <vt:lpstr>Session #1 Why Are We Here?</vt:lpstr>
      <vt:lpstr>Regional Disasters Expose Coordination Issues</vt:lpstr>
      <vt:lpstr>Need for Better Data For Decision Makers</vt:lpstr>
      <vt:lpstr>3DM Initiative Process</vt:lpstr>
      <vt:lpstr>Use Case Approach</vt:lpstr>
      <vt:lpstr>Methodology </vt:lpstr>
      <vt:lpstr>3Dm Initiative Timeline</vt:lpstr>
      <vt:lpstr>Session #2   Impact Based Decision Support   John Murphy COO, NOAA/National Weather Service</vt:lpstr>
      <vt:lpstr>Session #3   Making Data Matter  Erin Robinson Executive Director, Federation of Earth Science Information Partners (ESIP)</vt:lpstr>
      <vt:lpstr>Session #4   The Private Sector Disaster Challenge</vt:lpstr>
      <vt:lpstr>Private Sector Panelists</vt:lpstr>
      <vt:lpstr>Discussion Question #1</vt:lpstr>
      <vt:lpstr>PowerPoint Presentation</vt:lpstr>
      <vt:lpstr>Lunch Is Served</vt:lpstr>
      <vt:lpstr>Table Exercise</vt:lpstr>
      <vt:lpstr>Table Report Outs</vt:lpstr>
      <vt:lpstr>Session #5   Report Outs from Lunch Discussions</vt:lpstr>
      <vt:lpstr>Wrap Up / Next Steps</vt:lpstr>
      <vt:lpstr>Thank You</vt:lpstr>
      <vt:lpstr>Improving Resiliency w/Better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Moran</dc:creator>
  <cp:lastModifiedBy>Tom Moran</cp:lastModifiedBy>
  <cp:revision>56</cp:revision>
  <cp:lastPrinted>2016-10-26T19:58:02Z</cp:lastPrinted>
  <dcterms:created xsi:type="dcterms:W3CDTF">2016-10-25T18:36:57Z</dcterms:created>
  <dcterms:modified xsi:type="dcterms:W3CDTF">2016-10-27T18:43:21Z</dcterms:modified>
</cp:coreProperties>
</file>