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70" r:id="rId3"/>
    <p:sldId id="261" r:id="rId4"/>
    <p:sldId id="262" r:id="rId5"/>
    <p:sldId id="268" r:id="rId6"/>
    <p:sldId id="269" r:id="rId7"/>
    <p:sldId id="271" r:id="rId8"/>
    <p:sldId id="272" r:id="rId9"/>
    <p:sldId id="274" r:id="rId10"/>
    <p:sldId id="273" r:id="rId11"/>
    <p:sldId id="263" r:id="rId12"/>
    <p:sldId id="264" r:id="rId13"/>
    <p:sldId id="266" r:id="rId14"/>
    <p:sldId id="279" r:id="rId15"/>
    <p:sldId id="276" r:id="rId16"/>
    <p:sldId id="275" r:id="rId17"/>
    <p:sldId id="257" r:id="rId18"/>
    <p:sldId id="277" r:id="rId19"/>
    <p:sldId id="278" r:id="rId20"/>
    <p:sldId id="265" r:id="rId21"/>
    <p:sldId id="258" r:id="rId22"/>
    <p:sldId id="259" r:id="rId23"/>
    <p:sldId id="26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ACEE92-E81A-45CE-9728-7A09B0AC276D}" v="77" dt="2019-07-27T02:12:54.7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1142" y="-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84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12D866-3E17-491A-8E06-3B462C584806}" type="doc">
      <dgm:prSet loTypeId="urn:microsoft.com/office/officeart/2005/8/layout/gear1" loCatId="process" qsTypeId="urn:microsoft.com/office/officeart/2005/8/quickstyle/simple1" qsCatId="simple" csTypeId="urn:microsoft.com/office/officeart/2005/8/colors/accent6_3" csCatId="accent6" phldr="1"/>
      <dgm:spPr/>
    </dgm:pt>
    <dgm:pt modelId="{A8B87845-B190-4B82-95A1-D344C7FB6E37}">
      <dgm:prSet phldrT="[Text]" custT="1"/>
      <dgm:spPr/>
      <dgm:t>
        <a:bodyPr/>
        <a:lstStyle/>
        <a:p>
          <a:r>
            <a:rPr lang="en-US" sz="2000" b="1" dirty="0">
              <a:solidFill>
                <a:schemeClr val="bg2"/>
              </a:solidFill>
            </a:rPr>
            <a:t>How</a:t>
          </a:r>
        </a:p>
      </dgm:t>
    </dgm:pt>
    <dgm:pt modelId="{03EE7893-BAFF-4EF0-8E79-FF4AFC17E85B}" type="parTrans" cxnId="{1D6BC403-0CB2-41CA-8082-93134B0C401F}">
      <dgm:prSet/>
      <dgm:spPr/>
      <dgm:t>
        <a:bodyPr/>
        <a:lstStyle/>
        <a:p>
          <a:endParaRPr lang="en-US"/>
        </a:p>
      </dgm:t>
    </dgm:pt>
    <dgm:pt modelId="{AED44D89-3241-4B3C-9F39-CAA663529E84}" type="sibTrans" cxnId="{1D6BC403-0CB2-41CA-8082-93134B0C401F}">
      <dgm:prSet/>
      <dgm:spPr/>
      <dgm:t>
        <a:bodyPr/>
        <a:lstStyle/>
        <a:p>
          <a:endParaRPr lang="en-US"/>
        </a:p>
      </dgm:t>
    </dgm:pt>
    <dgm:pt modelId="{33819506-89B7-49EF-BE12-C5CD5755B96C}">
      <dgm:prSet phldrT="[Text]" custT="1"/>
      <dgm:spPr/>
      <dgm:t>
        <a:bodyPr/>
        <a:lstStyle/>
        <a:p>
          <a:r>
            <a:rPr lang="en-US" sz="2000" b="1" dirty="0">
              <a:solidFill>
                <a:schemeClr val="bg2"/>
              </a:solidFill>
            </a:rPr>
            <a:t>What</a:t>
          </a:r>
        </a:p>
      </dgm:t>
    </dgm:pt>
    <dgm:pt modelId="{D95917C7-473E-4C02-8C34-2EF71976970F}" type="parTrans" cxnId="{60729DAC-3E9A-46A4-BE41-AA4CBE85525C}">
      <dgm:prSet/>
      <dgm:spPr/>
      <dgm:t>
        <a:bodyPr/>
        <a:lstStyle/>
        <a:p>
          <a:endParaRPr lang="en-US"/>
        </a:p>
      </dgm:t>
    </dgm:pt>
    <dgm:pt modelId="{4F99E75D-C623-4217-912E-42580F943B13}" type="sibTrans" cxnId="{60729DAC-3E9A-46A4-BE41-AA4CBE85525C}">
      <dgm:prSet/>
      <dgm:spPr/>
      <dgm:t>
        <a:bodyPr/>
        <a:lstStyle/>
        <a:p>
          <a:endParaRPr lang="en-US"/>
        </a:p>
      </dgm:t>
    </dgm:pt>
    <dgm:pt modelId="{DE777E0F-1FBD-494F-A84C-296A27F755B4}">
      <dgm:prSet phldrT="[Text]" custT="1"/>
      <dgm:spPr/>
      <dgm:t>
        <a:bodyPr/>
        <a:lstStyle/>
        <a:p>
          <a:r>
            <a:rPr lang="en-US" sz="2000" b="1" dirty="0">
              <a:solidFill>
                <a:schemeClr val="bg2"/>
              </a:solidFill>
            </a:rPr>
            <a:t>Why</a:t>
          </a:r>
        </a:p>
      </dgm:t>
    </dgm:pt>
    <dgm:pt modelId="{1A879A67-A263-4501-ACBA-B294DCC2B11A}" type="parTrans" cxnId="{AD23A71A-A787-44D6-8F43-3EB51C43A58D}">
      <dgm:prSet/>
      <dgm:spPr/>
      <dgm:t>
        <a:bodyPr/>
        <a:lstStyle/>
        <a:p>
          <a:endParaRPr lang="en-US"/>
        </a:p>
      </dgm:t>
    </dgm:pt>
    <dgm:pt modelId="{2D61B065-5F17-4CE3-B9EA-F5610AA18F07}" type="sibTrans" cxnId="{AD23A71A-A787-44D6-8F43-3EB51C43A58D}">
      <dgm:prSet/>
      <dgm:spPr/>
      <dgm:t>
        <a:bodyPr/>
        <a:lstStyle/>
        <a:p>
          <a:endParaRPr lang="en-US"/>
        </a:p>
      </dgm:t>
    </dgm:pt>
    <dgm:pt modelId="{97DA7488-AF6E-4BB3-8329-D77D2394923E}" type="pres">
      <dgm:prSet presAssocID="{0912D866-3E17-491A-8E06-3B462C58480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73F1C9C-5ED4-4320-9D9C-4FECF1DCB942}" type="pres">
      <dgm:prSet presAssocID="{A8B87845-B190-4B82-95A1-D344C7FB6E37}" presName="gear1" presStyleLbl="node1" presStyleIdx="0" presStyleCnt="3" custLinFactNeighborX="10285" custLinFactNeighborY="9863">
        <dgm:presLayoutVars>
          <dgm:chMax val="1"/>
          <dgm:bulletEnabled val="1"/>
        </dgm:presLayoutVars>
      </dgm:prSet>
      <dgm:spPr/>
    </dgm:pt>
    <dgm:pt modelId="{D3DD821B-EB1E-4C55-BE04-41007C92EC15}" type="pres">
      <dgm:prSet presAssocID="{A8B87845-B190-4B82-95A1-D344C7FB6E37}" presName="gear1srcNode" presStyleLbl="node1" presStyleIdx="0" presStyleCnt="3"/>
      <dgm:spPr/>
    </dgm:pt>
    <dgm:pt modelId="{C9278D89-474F-402C-ABF0-8A54231CD8A5}" type="pres">
      <dgm:prSet presAssocID="{A8B87845-B190-4B82-95A1-D344C7FB6E37}" presName="gear1dstNode" presStyleLbl="node1" presStyleIdx="0" presStyleCnt="3"/>
      <dgm:spPr/>
    </dgm:pt>
    <dgm:pt modelId="{2F76DD03-5462-4D5C-A495-D575C4750764}" type="pres">
      <dgm:prSet presAssocID="{33819506-89B7-49EF-BE12-C5CD5755B96C}" presName="gear2" presStyleLbl="node1" presStyleIdx="1" presStyleCnt="3" custScaleX="118688">
        <dgm:presLayoutVars>
          <dgm:chMax val="1"/>
          <dgm:bulletEnabled val="1"/>
        </dgm:presLayoutVars>
      </dgm:prSet>
      <dgm:spPr/>
    </dgm:pt>
    <dgm:pt modelId="{313C9E5B-6423-4956-9A0D-010D8576ADEB}" type="pres">
      <dgm:prSet presAssocID="{33819506-89B7-49EF-BE12-C5CD5755B96C}" presName="gear2srcNode" presStyleLbl="node1" presStyleIdx="1" presStyleCnt="3"/>
      <dgm:spPr/>
    </dgm:pt>
    <dgm:pt modelId="{E48176B2-3C87-4C89-B3DB-77EC9F7E2E2F}" type="pres">
      <dgm:prSet presAssocID="{33819506-89B7-49EF-BE12-C5CD5755B96C}" presName="gear2dstNode" presStyleLbl="node1" presStyleIdx="1" presStyleCnt="3"/>
      <dgm:spPr/>
    </dgm:pt>
    <dgm:pt modelId="{B5A7904C-CD64-41EA-9050-47A9260CD083}" type="pres">
      <dgm:prSet presAssocID="{DE777E0F-1FBD-494F-A84C-296A27F755B4}" presName="gear3" presStyleLbl="node1" presStyleIdx="2" presStyleCnt="3" custLinFactNeighborX="18607" custLinFactNeighborY="-3101"/>
      <dgm:spPr/>
    </dgm:pt>
    <dgm:pt modelId="{E9DF5F16-6D84-4218-B6BE-7EF08A6C8726}" type="pres">
      <dgm:prSet presAssocID="{DE777E0F-1FBD-494F-A84C-296A27F755B4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6F038E3-6C10-42DE-BAC9-3831CA1989BE}" type="pres">
      <dgm:prSet presAssocID="{DE777E0F-1FBD-494F-A84C-296A27F755B4}" presName="gear3srcNode" presStyleLbl="node1" presStyleIdx="2" presStyleCnt="3"/>
      <dgm:spPr/>
    </dgm:pt>
    <dgm:pt modelId="{9E244FFB-A07C-4902-892B-D5F756A2BAB6}" type="pres">
      <dgm:prSet presAssocID="{DE777E0F-1FBD-494F-A84C-296A27F755B4}" presName="gear3dstNode" presStyleLbl="node1" presStyleIdx="2" presStyleCnt="3"/>
      <dgm:spPr/>
    </dgm:pt>
    <dgm:pt modelId="{AA95FD8D-D6A9-4990-AF15-F1BD070FB8EB}" type="pres">
      <dgm:prSet presAssocID="{AED44D89-3241-4B3C-9F39-CAA663529E84}" presName="connector1" presStyleLbl="sibTrans2D1" presStyleIdx="0" presStyleCnt="3" custLinFactNeighborX="8035" custLinFactNeighborY="1116"/>
      <dgm:spPr/>
    </dgm:pt>
    <dgm:pt modelId="{71F569BA-019B-4F75-A080-A179F0A13388}" type="pres">
      <dgm:prSet presAssocID="{4F99E75D-C623-4217-912E-42580F943B13}" presName="connector2" presStyleLbl="sibTrans2D1" presStyleIdx="1" presStyleCnt="3" custLinFactNeighborX="-6985" custLinFactNeighborY="-4074"/>
      <dgm:spPr/>
    </dgm:pt>
    <dgm:pt modelId="{CDDFAABB-507E-4F7B-834D-D65FF1F74273}" type="pres">
      <dgm:prSet presAssocID="{2D61B065-5F17-4CE3-B9EA-F5610AA18F07}" presName="connector3" presStyleLbl="sibTrans2D1" presStyleIdx="2" presStyleCnt="3" custLinFactNeighborX="16195" custLinFactNeighborY="-2699"/>
      <dgm:spPr/>
    </dgm:pt>
  </dgm:ptLst>
  <dgm:cxnLst>
    <dgm:cxn modelId="{B01B2502-6166-458C-A126-6151DCAE823F}" type="presOf" srcId="{2D61B065-5F17-4CE3-B9EA-F5610AA18F07}" destId="{CDDFAABB-507E-4F7B-834D-D65FF1F74273}" srcOrd="0" destOrd="0" presId="urn:microsoft.com/office/officeart/2005/8/layout/gear1"/>
    <dgm:cxn modelId="{1D6BC403-0CB2-41CA-8082-93134B0C401F}" srcId="{0912D866-3E17-491A-8E06-3B462C584806}" destId="{A8B87845-B190-4B82-95A1-D344C7FB6E37}" srcOrd="0" destOrd="0" parTransId="{03EE7893-BAFF-4EF0-8E79-FF4AFC17E85B}" sibTransId="{AED44D89-3241-4B3C-9F39-CAA663529E84}"/>
    <dgm:cxn modelId="{AD23A71A-A787-44D6-8F43-3EB51C43A58D}" srcId="{0912D866-3E17-491A-8E06-3B462C584806}" destId="{DE777E0F-1FBD-494F-A84C-296A27F755B4}" srcOrd="2" destOrd="0" parTransId="{1A879A67-A263-4501-ACBA-B294DCC2B11A}" sibTransId="{2D61B065-5F17-4CE3-B9EA-F5610AA18F07}"/>
    <dgm:cxn modelId="{E270FC1B-408E-44B5-BA60-A0479789A719}" type="presOf" srcId="{A8B87845-B190-4B82-95A1-D344C7FB6E37}" destId="{173F1C9C-5ED4-4320-9D9C-4FECF1DCB942}" srcOrd="0" destOrd="0" presId="urn:microsoft.com/office/officeart/2005/8/layout/gear1"/>
    <dgm:cxn modelId="{A824F722-9EB4-48F7-94BF-CBEA85658DF9}" type="presOf" srcId="{DE777E0F-1FBD-494F-A84C-296A27F755B4}" destId="{06F038E3-6C10-42DE-BAC9-3831CA1989BE}" srcOrd="2" destOrd="0" presId="urn:microsoft.com/office/officeart/2005/8/layout/gear1"/>
    <dgm:cxn modelId="{3DF18E2E-169A-4006-AFF4-1CF5EC6390CE}" type="presOf" srcId="{DE777E0F-1FBD-494F-A84C-296A27F755B4}" destId="{B5A7904C-CD64-41EA-9050-47A9260CD083}" srcOrd="0" destOrd="0" presId="urn:microsoft.com/office/officeart/2005/8/layout/gear1"/>
    <dgm:cxn modelId="{27DB1431-57C5-4E73-9701-E3C5BB600F19}" type="presOf" srcId="{0912D866-3E17-491A-8E06-3B462C584806}" destId="{97DA7488-AF6E-4BB3-8329-D77D2394923E}" srcOrd="0" destOrd="0" presId="urn:microsoft.com/office/officeart/2005/8/layout/gear1"/>
    <dgm:cxn modelId="{48B4645E-9AA3-41F7-811A-B6351E999692}" type="presOf" srcId="{A8B87845-B190-4B82-95A1-D344C7FB6E37}" destId="{D3DD821B-EB1E-4C55-BE04-41007C92EC15}" srcOrd="1" destOrd="0" presId="urn:microsoft.com/office/officeart/2005/8/layout/gear1"/>
    <dgm:cxn modelId="{AE27574D-B476-4C8A-A2CC-FCFE9473B5B4}" type="presOf" srcId="{33819506-89B7-49EF-BE12-C5CD5755B96C}" destId="{2F76DD03-5462-4D5C-A495-D575C4750764}" srcOrd="0" destOrd="0" presId="urn:microsoft.com/office/officeart/2005/8/layout/gear1"/>
    <dgm:cxn modelId="{CB239B76-05A1-450A-81AD-95389C7E6039}" type="presOf" srcId="{A8B87845-B190-4B82-95A1-D344C7FB6E37}" destId="{C9278D89-474F-402C-ABF0-8A54231CD8A5}" srcOrd="2" destOrd="0" presId="urn:microsoft.com/office/officeart/2005/8/layout/gear1"/>
    <dgm:cxn modelId="{60729DAC-3E9A-46A4-BE41-AA4CBE85525C}" srcId="{0912D866-3E17-491A-8E06-3B462C584806}" destId="{33819506-89B7-49EF-BE12-C5CD5755B96C}" srcOrd="1" destOrd="0" parTransId="{D95917C7-473E-4C02-8C34-2EF71976970F}" sibTransId="{4F99E75D-C623-4217-912E-42580F943B13}"/>
    <dgm:cxn modelId="{8C4C55C7-8EEE-496E-A8F0-189FD56619E6}" type="presOf" srcId="{DE777E0F-1FBD-494F-A84C-296A27F755B4}" destId="{E9DF5F16-6D84-4218-B6BE-7EF08A6C8726}" srcOrd="1" destOrd="0" presId="urn:microsoft.com/office/officeart/2005/8/layout/gear1"/>
    <dgm:cxn modelId="{6463B6C8-A774-4E70-BE4E-F477C7798464}" type="presOf" srcId="{AED44D89-3241-4B3C-9F39-CAA663529E84}" destId="{AA95FD8D-D6A9-4990-AF15-F1BD070FB8EB}" srcOrd="0" destOrd="0" presId="urn:microsoft.com/office/officeart/2005/8/layout/gear1"/>
    <dgm:cxn modelId="{3F2E51CC-F585-4361-B4FF-BE9975343FF5}" type="presOf" srcId="{33819506-89B7-49EF-BE12-C5CD5755B96C}" destId="{E48176B2-3C87-4C89-B3DB-77EC9F7E2E2F}" srcOrd="2" destOrd="0" presId="urn:microsoft.com/office/officeart/2005/8/layout/gear1"/>
    <dgm:cxn modelId="{7283ECDC-5A29-4809-80C4-372EE68C0227}" type="presOf" srcId="{4F99E75D-C623-4217-912E-42580F943B13}" destId="{71F569BA-019B-4F75-A080-A179F0A13388}" srcOrd="0" destOrd="0" presId="urn:microsoft.com/office/officeart/2005/8/layout/gear1"/>
    <dgm:cxn modelId="{2DF72DE7-9926-4574-8413-0943B8AB7E60}" type="presOf" srcId="{DE777E0F-1FBD-494F-A84C-296A27F755B4}" destId="{9E244FFB-A07C-4902-892B-D5F756A2BAB6}" srcOrd="3" destOrd="0" presId="urn:microsoft.com/office/officeart/2005/8/layout/gear1"/>
    <dgm:cxn modelId="{1A31C3F9-4372-4CC2-836F-9877BDF6D9B5}" type="presOf" srcId="{33819506-89B7-49EF-BE12-C5CD5755B96C}" destId="{313C9E5B-6423-4956-9A0D-010D8576ADEB}" srcOrd="1" destOrd="0" presId="urn:microsoft.com/office/officeart/2005/8/layout/gear1"/>
    <dgm:cxn modelId="{E9DB7B9C-B2C8-40F9-9310-7B5BC53B62F1}" type="presParOf" srcId="{97DA7488-AF6E-4BB3-8329-D77D2394923E}" destId="{173F1C9C-5ED4-4320-9D9C-4FECF1DCB942}" srcOrd="0" destOrd="0" presId="urn:microsoft.com/office/officeart/2005/8/layout/gear1"/>
    <dgm:cxn modelId="{79B7DDE7-B6C2-40C7-99AE-828F05F054CC}" type="presParOf" srcId="{97DA7488-AF6E-4BB3-8329-D77D2394923E}" destId="{D3DD821B-EB1E-4C55-BE04-41007C92EC15}" srcOrd="1" destOrd="0" presId="urn:microsoft.com/office/officeart/2005/8/layout/gear1"/>
    <dgm:cxn modelId="{D70BDD37-3C6E-42EE-81F0-E7952770AFDE}" type="presParOf" srcId="{97DA7488-AF6E-4BB3-8329-D77D2394923E}" destId="{C9278D89-474F-402C-ABF0-8A54231CD8A5}" srcOrd="2" destOrd="0" presId="urn:microsoft.com/office/officeart/2005/8/layout/gear1"/>
    <dgm:cxn modelId="{D20DADC2-6FCC-476A-8AD2-6A48E53435E8}" type="presParOf" srcId="{97DA7488-AF6E-4BB3-8329-D77D2394923E}" destId="{2F76DD03-5462-4D5C-A495-D575C4750764}" srcOrd="3" destOrd="0" presId="urn:microsoft.com/office/officeart/2005/8/layout/gear1"/>
    <dgm:cxn modelId="{EDA7DFCB-070A-4480-A9E2-ECB2F243CB54}" type="presParOf" srcId="{97DA7488-AF6E-4BB3-8329-D77D2394923E}" destId="{313C9E5B-6423-4956-9A0D-010D8576ADEB}" srcOrd="4" destOrd="0" presId="urn:microsoft.com/office/officeart/2005/8/layout/gear1"/>
    <dgm:cxn modelId="{1DB7C371-3119-4513-93E5-2D22D19F2B57}" type="presParOf" srcId="{97DA7488-AF6E-4BB3-8329-D77D2394923E}" destId="{E48176B2-3C87-4C89-B3DB-77EC9F7E2E2F}" srcOrd="5" destOrd="0" presId="urn:microsoft.com/office/officeart/2005/8/layout/gear1"/>
    <dgm:cxn modelId="{B0421CF1-DC19-4475-BACD-92C5F290F0C0}" type="presParOf" srcId="{97DA7488-AF6E-4BB3-8329-D77D2394923E}" destId="{B5A7904C-CD64-41EA-9050-47A9260CD083}" srcOrd="6" destOrd="0" presId="urn:microsoft.com/office/officeart/2005/8/layout/gear1"/>
    <dgm:cxn modelId="{50E835B6-8A3B-490D-86C4-6F432543D167}" type="presParOf" srcId="{97DA7488-AF6E-4BB3-8329-D77D2394923E}" destId="{E9DF5F16-6D84-4218-B6BE-7EF08A6C8726}" srcOrd="7" destOrd="0" presId="urn:microsoft.com/office/officeart/2005/8/layout/gear1"/>
    <dgm:cxn modelId="{894C6BD1-E934-468F-8963-3BEA4A92BD37}" type="presParOf" srcId="{97DA7488-AF6E-4BB3-8329-D77D2394923E}" destId="{06F038E3-6C10-42DE-BAC9-3831CA1989BE}" srcOrd="8" destOrd="0" presId="urn:microsoft.com/office/officeart/2005/8/layout/gear1"/>
    <dgm:cxn modelId="{6C957301-77B0-4481-AFBB-EA85688DDFA1}" type="presParOf" srcId="{97DA7488-AF6E-4BB3-8329-D77D2394923E}" destId="{9E244FFB-A07C-4902-892B-D5F756A2BAB6}" srcOrd="9" destOrd="0" presId="urn:microsoft.com/office/officeart/2005/8/layout/gear1"/>
    <dgm:cxn modelId="{31F8E313-7B7F-416D-B664-7065A093C983}" type="presParOf" srcId="{97DA7488-AF6E-4BB3-8329-D77D2394923E}" destId="{AA95FD8D-D6A9-4990-AF15-F1BD070FB8EB}" srcOrd="10" destOrd="0" presId="urn:microsoft.com/office/officeart/2005/8/layout/gear1"/>
    <dgm:cxn modelId="{8066CD68-2043-401C-8BF6-816CBAC6B014}" type="presParOf" srcId="{97DA7488-AF6E-4BB3-8329-D77D2394923E}" destId="{71F569BA-019B-4F75-A080-A179F0A13388}" srcOrd="11" destOrd="0" presId="urn:microsoft.com/office/officeart/2005/8/layout/gear1"/>
    <dgm:cxn modelId="{8CECB017-7D35-4E95-8F7A-95E7498B3FFB}" type="presParOf" srcId="{97DA7488-AF6E-4BB3-8329-D77D2394923E}" destId="{CDDFAABB-507E-4F7B-834D-D65FF1F7427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3F1C9C-5ED4-4320-9D9C-4FECF1DCB942}">
      <dsp:nvSpPr>
        <dsp:cNvPr id="0" name=""/>
        <dsp:cNvSpPr/>
      </dsp:nvSpPr>
      <dsp:spPr>
        <a:xfrm>
          <a:off x="2239713" y="1410322"/>
          <a:ext cx="1723726" cy="1723726"/>
        </a:xfrm>
        <a:prstGeom prst="gear9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2"/>
              </a:solidFill>
            </a:rPr>
            <a:t>How</a:t>
          </a:r>
        </a:p>
      </dsp:txBody>
      <dsp:txXfrm>
        <a:off x="2586259" y="1814097"/>
        <a:ext cx="1030634" cy="886030"/>
      </dsp:txXfrm>
    </dsp:sp>
    <dsp:sp modelId="{2F76DD03-5462-4D5C-A495-D575C4750764}">
      <dsp:nvSpPr>
        <dsp:cNvPr id="0" name=""/>
        <dsp:cNvSpPr/>
      </dsp:nvSpPr>
      <dsp:spPr>
        <a:xfrm>
          <a:off x="942394" y="1002895"/>
          <a:ext cx="1487896" cy="1253619"/>
        </a:xfrm>
        <a:prstGeom prst="gear6">
          <a:avLst/>
        </a:prstGeom>
        <a:solidFill>
          <a:schemeClr val="accent6">
            <a:shade val="80000"/>
            <a:hueOff val="265523"/>
            <a:satOff val="-26171"/>
            <a:lumOff val="180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2"/>
              </a:solidFill>
            </a:rPr>
            <a:t>What</a:t>
          </a:r>
        </a:p>
      </dsp:txBody>
      <dsp:txXfrm>
        <a:off x="1292051" y="1320405"/>
        <a:ext cx="788582" cy="618599"/>
      </dsp:txXfrm>
    </dsp:sp>
    <dsp:sp modelId="{B5A7904C-CD64-41EA-9050-47A9260CD083}">
      <dsp:nvSpPr>
        <dsp:cNvPr id="0" name=""/>
        <dsp:cNvSpPr/>
      </dsp:nvSpPr>
      <dsp:spPr>
        <a:xfrm rot="20700000">
          <a:off x="2041600" y="138026"/>
          <a:ext cx="1228291" cy="1228291"/>
        </a:xfrm>
        <a:prstGeom prst="gear6">
          <a:avLst/>
        </a:prstGeom>
        <a:solidFill>
          <a:schemeClr val="accent6">
            <a:shade val="80000"/>
            <a:hueOff val="531046"/>
            <a:satOff val="-52342"/>
            <a:lumOff val="360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2"/>
              </a:solidFill>
            </a:rPr>
            <a:t>Why</a:t>
          </a:r>
        </a:p>
      </dsp:txBody>
      <dsp:txXfrm rot="-20700000">
        <a:off x="2311000" y="407426"/>
        <a:ext cx="689490" cy="689490"/>
      </dsp:txXfrm>
    </dsp:sp>
    <dsp:sp modelId="{AA95FD8D-D6A9-4990-AF15-F1BD070FB8EB}">
      <dsp:nvSpPr>
        <dsp:cNvPr id="0" name=""/>
        <dsp:cNvSpPr/>
      </dsp:nvSpPr>
      <dsp:spPr>
        <a:xfrm>
          <a:off x="2095885" y="1181191"/>
          <a:ext cx="2206370" cy="2206370"/>
        </a:xfrm>
        <a:prstGeom prst="circularArrow">
          <a:avLst>
            <a:gd name="adj1" fmla="val 4687"/>
            <a:gd name="adj2" fmla="val 299029"/>
            <a:gd name="adj3" fmla="val 2484140"/>
            <a:gd name="adj4" fmla="val 15932076"/>
            <a:gd name="adj5" fmla="val 5469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F569BA-019B-4F75-A080-A179F0A13388}">
      <dsp:nvSpPr>
        <dsp:cNvPr id="0" name=""/>
        <dsp:cNvSpPr/>
      </dsp:nvSpPr>
      <dsp:spPr>
        <a:xfrm>
          <a:off x="725544" y="664758"/>
          <a:ext cx="1603066" cy="160306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6">
            <a:shade val="90000"/>
            <a:hueOff val="265528"/>
            <a:satOff val="-25845"/>
            <a:lumOff val="170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DFAABB-507E-4F7B-834D-D65FF1F74273}">
      <dsp:nvSpPr>
        <dsp:cNvPr id="0" name=""/>
        <dsp:cNvSpPr/>
      </dsp:nvSpPr>
      <dsp:spPr>
        <a:xfrm>
          <a:off x="1757489" y="-173116"/>
          <a:ext cx="1728428" cy="172842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6">
            <a:shade val="90000"/>
            <a:hueOff val="531055"/>
            <a:satOff val="-51690"/>
            <a:lumOff val="3413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7/27/2019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52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40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195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994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580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674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837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6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061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048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16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19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78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78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25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96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67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06CEB-E3BA-4F2A-82BC-D46E7103B9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AHC </a:t>
            </a:r>
            <a:br>
              <a:rPr lang="en-US" dirty="0"/>
            </a:br>
            <a:r>
              <a:rPr lang="en-US" dirty="0"/>
              <a:t>Board Officer’s Planning Summit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978F82-5A27-4611-954C-72BCB214D5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8274" y="4189549"/>
            <a:ext cx="7315200" cy="685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Marriott Philadelphia Downtown</a:t>
            </a:r>
          </a:p>
          <a:p>
            <a:r>
              <a:rPr lang="en-US" dirty="0"/>
              <a:t>July 27, 2019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4FDBF26-3382-4E3F-A322-90D96B08E6FE}"/>
              </a:ext>
            </a:extLst>
          </p:cNvPr>
          <p:cNvSpPr/>
          <p:nvPr/>
        </p:nvSpPr>
        <p:spPr>
          <a:xfrm>
            <a:off x="7053943" y="627017"/>
            <a:ext cx="1550126" cy="95794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148E52DF-5F53-4BA8-8895-F76E5748A3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1955" y="756729"/>
            <a:ext cx="666343" cy="67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991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C4FBC-522C-4846-9C0B-DB51C6917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institute?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37A16A-4299-4DEF-AEB4-AFD5EF37B321}"/>
              </a:ext>
            </a:extLst>
          </p:cNvPr>
          <p:cNvSpPr txBox="1"/>
          <p:nvPr/>
        </p:nvSpPr>
        <p:spPr>
          <a:xfrm>
            <a:off x="597159" y="2057401"/>
            <a:ext cx="167018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Operational Problem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F08C89-6505-47D4-9848-5A33C3BD1F82}"/>
              </a:ext>
            </a:extLst>
          </p:cNvPr>
          <p:cNvSpPr txBox="1"/>
          <p:nvPr/>
        </p:nvSpPr>
        <p:spPr>
          <a:xfrm>
            <a:off x="2643674" y="2057401"/>
            <a:ext cx="329992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 Case Development Process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30A011-70A4-4334-931B-6D188120C3DD}"/>
              </a:ext>
            </a:extLst>
          </p:cNvPr>
          <p:cNvSpPr txBox="1"/>
          <p:nvPr/>
        </p:nvSpPr>
        <p:spPr>
          <a:xfrm>
            <a:off x="6319935" y="2057401"/>
            <a:ext cx="167018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Operational Solutions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3F2494-8E69-44E5-B65C-174322614E68}"/>
              </a:ext>
            </a:extLst>
          </p:cNvPr>
          <p:cNvSpPr txBox="1"/>
          <p:nvPr/>
        </p:nvSpPr>
        <p:spPr>
          <a:xfrm>
            <a:off x="6512767" y="2920484"/>
            <a:ext cx="25006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Int. 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Websites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Playbooks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Datasets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Partners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Policy </a:t>
            </a:r>
            <a:r>
              <a:rPr lang="en-US" dirty="0" err="1"/>
              <a:t>Tweeks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party solutions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Staffing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DIY BEOCs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40B744-28FD-473F-9484-2D05893F332A}"/>
              </a:ext>
            </a:extLst>
          </p:cNvPr>
          <p:cNvSpPr txBox="1"/>
          <p:nvPr/>
        </p:nvSpPr>
        <p:spPr>
          <a:xfrm>
            <a:off x="3043335" y="2920484"/>
            <a:ext cx="25006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Action Focused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Results Oriented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Public/Private  WG’s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Case Committees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7 Step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Produce, Test &amp; Operationalize Solutions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Grow Use Case Parking Lot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B1AEB6-6C3E-4F83-A55E-6887E62A8882}"/>
              </a:ext>
            </a:extLst>
          </p:cNvPr>
          <p:cNvSpPr txBox="1"/>
          <p:nvPr/>
        </p:nvSpPr>
        <p:spPr>
          <a:xfrm>
            <a:off x="340568" y="2920484"/>
            <a:ext cx="250060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Sector Focused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Selection Criteria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i="1" dirty="0"/>
              <a:t>Is it simple?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i="1" dirty="0"/>
              <a:t>Operational Benefit?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i="1" dirty="0"/>
              <a:t>Some Results in 90 days?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75CF48D-CADD-46AE-BF11-9FA3ACCDE20E}"/>
              </a:ext>
            </a:extLst>
          </p:cNvPr>
          <p:cNvCxnSpPr/>
          <p:nvPr/>
        </p:nvCxnSpPr>
        <p:spPr>
          <a:xfrm>
            <a:off x="521114" y="1903445"/>
            <a:ext cx="810177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910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3DB48-AC1F-49C1-8CCB-AC34DA2DC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083" y="2149036"/>
            <a:ext cx="6377940" cy="1293028"/>
          </a:xfrm>
        </p:spPr>
        <p:txBody>
          <a:bodyPr/>
          <a:lstStyle/>
          <a:p>
            <a:pPr algn="ctr"/>
            <a:r>
              <a:rPr lang="en-US" dirty="0"/>
              <a:t>COFFEE BREAK</a:t>
            </a:r>
          </a:p>
        </p:txBody>
      </p:sp>
    </p:spTree>
    <p:extLst>
      <p:ext uri="{BB962C8B-B14F-4D97-AF65-F5344CB8AC3E}">
        <p14:creationId xmlns:p14="http://schemas.microsoft.com/office/powerpoint/2010/main" val="1408214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2BED0-8044-4967-82CD-8F6EE5450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901CC-850F-4EEB-BFF0-0A88DB4D9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Facilitator: </a:t>
            </a:r>
            <a:r>
              <a:rPr lang="en-US" sz="2800" b="1" dirty="0"/>
              <a:t>Chris Geldart</a:t>
            </a:r>
            <a:r>
              <a:rPr lang="en-US" dirty="0"/>
              <a:t>, AHC Board President</a:t>
            </a:r>
          </a:p>
          <a:p>
            <a:endParaRPr lang="en-US" dirty="0"/>
          </a:p>
          <a:p>
            <a:r>
              <a:rPr lang="en-US" dirty="0"/>
              <a:t>Session attendees will collectively respond to the following questions:</a:t>
            </a:r>
          </a:p>
          <a:p>
            <a:pPr lvl="1"/>
            <a:r>
              <a:rPr lang="en-US" i="1" dirty="0"/>
              <a:t>Why will the Institute exist?</a:t>
            </a:r>
            <a:endParaRPr lang="en-US" sz="2400" dirty="0"/>
          </a:p>
          <a:p>
            <a:pPr lvl="1"/>
            <a:r>
              <a:rPr lang="en-US" i="1" dirty="0"/>
              <a:t>What results will it bring about in 5 years?</a:t>
            </a:r>
            <a:endParaRPr lang="en-US" sz="2400" dirty="0"/>
          </a:p>
          <a:p>
            <a:pPr lvl="1"/>
            <a:r>
              <a:rPr lang="en-US" i="1" dirty="0"/>
              <a:t>What is the motto of the Institute?</a:t>
            </a:r>
            <a:endParaRPr lang="en-US" sz="2400" dirty="0"/>
          </a:p>
          <a:p>
            <a:pPr lvl="1"/>
            <a:r>
              <a:rPr lang="en-US" i="1" dirty="0"/>
              <a:t>What can it commit to achieving in one year? five years?</a:t>
            </a:r>
            <a:endParaRPr lang="en-US" sz="2400" dirty="0"/>
          </a:p>
          <a:p>
            <a:pPr lvl="1"/>
            <a:r>
              <a:rPr lang="en-US" i="1" dirty="0"/>
              <a:t>What is its leadership structure?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407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72DA2-3E6E-47ED-9201-1149076E8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1666" y="285401"/>
            <a:ext cx="6377940" cy="1293028"/>
          </a:xfrm>
        </p:spPr>
        <p:txBody>
          <a:bodyPr/>
          <a:lstStyle/>
          <a:p>
            <a:r>
              <a:rPr lang="en-US" dirty="0"/>
              <a:t>Mission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CB571-AF51-4194-B264-493A986C2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313" y="1277673"/>
            <a:ext cx="7955280" cy="4069080"/>
          </a:xfrm>
        </p:spPr>
        <p:txBody>
          <a:bodyPr>
            <a:noAutofit/>
          </a:bodyPr>
          <a:lstStyle/>
          <a:p>
            <a:r>
              <a:rPr lang="en-US" sz="2800" dirty="0"/>
              <a:t>The Institute is </a:t>
            </a:r>
          </a:p>
          <a:p>
            <a:pPr lvl="1"/>
            <a:r>
              <a:rPr lang="en-US" sz="2800" dirty="0"/>
              <a:t>an operational collective of industry &amp; states</a:t>
            </a:r>
          </a:p>
          <a:p>
            <a:r>
              <a:rPr lang="en-US" sz="2800" dirty="0"/>
              <a:t>That… </a:t>
            </a:r>
          </a:p>
          <a:p>
            <a:pPr lvl="1"/>
            <a:r>
              <a:rPr lang="en-US" sz="2800" dirty="0"/>
              <a:t>conducts applied operational research to enable collective &amp; coordinated actions </a:t>
            </a:r>
          </a:p>
          <a:p>
            <a:r>
              <a:rPr lang="en-US" sz="2800" dirty="0"/>
              <a:t>For…</a:t>
            </a:r>
          </a:p>
          <a:p>
            <a:pPr lvl="1"/>
            <a:r>
              <a:rPr lang="en-US" sz="2800" dirty="0"/>
              <a:t>effective response &amp; recovery</a:t>
            </a:r>
          </a:p>
          <a:p>
            <a:r>
              <a:rPr lang="en-US" sz="2800" dirty="0"/>
              <a:t>So that…</a:t>
            </a:r>
          </a:p>
          <a:p>
            <a:pPr lvl="1"/>
            <a:r>
              <a:rPr lang="en-US" sz="2800" dirty="0"/>
              <a:t>Enhance CI and private sector supply chain resilience</a:t>
            </a:r>
          </a:p>
        </p:txBody>
      </p:sp>
    </p:spTree>
    <p:extLst>
      <p:ext uri="{BB962C8B-B14F-4D97-AF65-F5344CB8AC3E}">
        <p14:creationId xmlns:p14="http://schemas.microsoft.com/office/powerpoint/2010/main" val="3438885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85351-DA1E-48F1-AD5D-DFDA164A8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36A1C-71B2-4DBA-91C6-79E92F00A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AHCi enables collective action to occur thru shared perspective, </a:t>
            </a:r>
            <a:r>
              <a:rPr lang="en-US" dirty="0" err="1"/>
              <a:t>positie</a:t>
            </a:r>
            <a:r>
              <a:rPr lang="en-US" dirty="0"/>
              <a:t> intent, and effective us </a:t>
            </a:r>
            <a:r>
              <a:rPr lang="en-US" dirty="0" err="1"/>
              <a:t>eof</a:t>
            </a:r>
            <a:r>
              <a:rPr lang="en-US" dirty="0"/>
              <a:t> </a:t>
            </a:r>
            <a:r>
              <a:rPr lang="en-US" dirty="0" err="1"/>
              <a:t>peoplr</a:t>
            </a:r>
            <a:r>
              <a:rPr lang="en-US" dirty="0"/>
              <a:t> ad </a:t>
            </a:r>
            <a:r>
              <a:rPr lang="en-US" dirty="0" err="1"/>
              <a:t>techniloogy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968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29E85-7500-4B62-9E9B-C69983ABB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Uniqueness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16CEC-C268-48B1-A5A3-AFB0E0D44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States &amp; private sector relationships</a:t>
            </a:r>
          </a:p>
          <a:p>
            <a:r>
              <a:rPr lang="en-US" dirty="0"/>
              <a:t>Trust building</a:t>
            </a:r>
          </a:p>
          <a:p>
            <a:r>
              <a:rPr lang="en-US" dirty="0"/>
              <a:t>Problem solving</a:t>
            </a:r>
          </a:p>
          <a:p>
            <a:r>
              <a:rPr lang="en-US" dirty="0"/>
              <a:t>Communications &amp; outreach</a:t>
            </a:r>
          </a:p>
          <a:p>
            <a:r>
              <a:rPr lang="en-US" dirty="0"/>
              <a:t>Action focused, results oriented, private sector sustained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655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96B63-3D86-4BF6-BE7F-8768FB87A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139533"/>
            <a:ext cx="6377940" cy="1293028"/>
          </a:xfrm>
        </p:spPr>
        <p:txBody>
          <a:bodyPr/>
          <a:lstStyle/>
          <a:p>
            <a:r>
              <a:rPr lang="en-US" dirty="0"/>
              <a:t>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03CD6-CE22-4BBE-B0C9-FA65AEE30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60" y="1569720"/>
            <a:ext cx="7955280" cy="4069080"/>
          </a:xfrm>
        </p:spPr>
        <p:txBody>
          <a:bodyPr/>
          <a:lstStyle/>
          <a:p>
            <a:r>
              <a:rPr lang="en-US" dirty="0"/>
              <a:t>To…	</a:t>
            </a:r>
          </a:p>
          <a:p>
            <a:pPr lvl="1"/>
            <a:r>
              <a:rPr lang="en-US" dirty="0"/>
              <a:t>Create mechanisms to…</a:t>
            </a:r>
          </a:p>
          <a:p>
            <a:pPr lvl="1"/>
            <a:r>
              <a:rPr lang="en-US" dirty="0"/>
              <a:t>Create a framework to…</a:t>
            </a:r>
          </a:p>
          <a:p>
            <a:pPr lvl="1"/>
            <a:r>
              <a:rPr lang="en-US" dirty="0"/>
              <a:t>Create</a:t>
            </a:r>
          </a:p>
        </p:txBody>
      </p:sp>
    </p:spTree>
    <p:extLst>
      <p:ext uri="{BB962C8B-B14F-4D97-AF65-F5344CB8AC3E}">
        <p14:creationId xmlns:p14="http://schemas.microsoft.com/office/powerpoint/2010/main" val="442521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5A06B-8452-4BC6-8823-5CC9F4F90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120" y="764373"/>
            <a:ext cx="7208520" cy="1293028"/>
          </a:xfrm>
        </p:spPr>
        <p:txBody>
          <a:bodyPr/>
          <a:lstStyle/>
          <a:p>
            <a:r>
              <a:rPr lang="en-US" dirty="0"/>
              <a:t>Structure &amp;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09635-B7B3-474A-8D6D-C39F35CCB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Facilitator: </a:t>
            </a:r>
            <a:r>
              <a:rPr lang="en-US" sz="3200" b="1" dirty="0"/>
              <a:t>Kelly McKinney</a:t>
            </a:r>
            <a:r>
              <a:rPr lang="en-US" sz="2400" dirty="0"/>
              <a:t>, AHC Board Treasurer</a:t>
            </a:r>
          </a:p>
          <a:p>
            <a:endParaRPr lang="en-US" sz="2400" dirty="0"/>
          </a:p>
          <a:p>
            <a:r>
              <a:rPr lang="en-US" sz="2400" dirty="0"/>
              <a:t>Session attendees will collectively respond to the following questions:</a:t>
            </a:r>
          </a:p>
          <a:p>
            <a:pPr lvl="1"/>
            <a:r>
              <a:rPr lang="en-US" sz="2400" i="1" dirty="0"/>
              <a:t>Describe the organization chart </a:t>
            </a:r>
            <a:endParaRPr lang="en-US" sz="2400" dirty="0"/>
          </a:p>
          <a:p>
            <a:pPr lvl="1"/>
            <a:r>
              <a:rPr lang="en-US" sz="2400" i="1" dirty="0"/>
              <a:t>Describe daily operations (blue-sky)</a:t>
            </a:r>
            <a:endParaRPr lang="en-US" sz="2400" dirty="0"/>
          </a:p>
          <a:p>
            <a:pPr lvl="1"/>
            <a:r>
              <a:rPr lang="en-US" sz="2400" i="1" dirty="0"/>
              <a:t>Describe disaster operations (dark-sky)</a:t>
            </a:r>
            <a:endParaRPr lang="en-US" sz="2400" dirty="0"/>
          </a:p>
          <a:p>
            <a:pPr lvl="1"/>
            <a:r>
              <a:rPr lang="en-US" sz="2400" i="1" dirty="0"/>
              <a:t>List potential funding sources</a:t>
            </a:r>
            <a:endParaRPr lang="en-US" sz="2400" dirty="0"/>
          </a:p>
          <a:p>
            <a:pPr lvl="1"/>
            <a:r>
              <a:rPr lang="en-US" sz="2400" i="1" dirty="0"/>
              <a:t>List obstacles/ competitors/ partners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7941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647FF-A772-4F09-96C6-BD8D447EA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EBB7F-CB9F-4A8D-B684-12DB04773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Sector</a:t>
            </a:r>
          </a:p>
          <a:p>
            <a:pPr lvl="1"/>
            <a:r>
              <a:rPr lang="en-US" dirty="0"/>
              <a:t>Use Cases</a:t>
            </a:r>
          </a:p>
          <a:p>
            <a:pPr lvl="1"/>
            <a:r>
              <a:rPr lang="en-US" dirty="0"/>
              <a:t>Solutions</a:t>
            </a:r>
          </a:p>
          <a:p>
            <a:pPr lvl="1"/>
            <a:r>
              <a:rPr lang="en-US" dirty="0"/>
              <a:t>Results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030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FFBC8-FB9D-4884-951A-9620915DF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three hires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9ED73-BF93-4A76-93B8-09E734132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 it</a:t>
            </a:r>
          </a:p>
          <a:p>
            <a:endParaRPr lang="en-US" dirty="0"/>
          </a:p>
          <a:p>
            <a:r>
              <a:rPr lang="en-US" dirty="0"/>
              <a:t>Sell it</a:t>
            </a:r>
          </a:p>
          <a:p>
            <a:endParaRPr lang="en-US" dirty="0"/>
          </a:p>
          <a:p>
            <a:r>
              <a:rPr lang="en-US" dirty="0"/>
              <a:t>Deliver it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925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C6701-E227-4617-9D4C-A3C83BA74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5BEEB-C631-4088-B2BE-1BEB63FC2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Fill out lunch menu’s</a:t>
            </a:r>
          </a:p>
          <a:p>
            <a:r>
              <a:rPr lang="en-US" sz="2800" dirty="0"/>
              <a:t>Sign COI forms</a:t>
            </a:r>
          </a:p>
          <a:p>
            <a:r>
              <a:rPr lang="en-US" sz="2800" dirty="0"/>
              <a:t>Video questionnaire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54210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3DB48-AC1F-49C1-8CCB-AC34DA2DC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083" y="2149036"/>
            <a:ext cx="6377940" cy="1293028"/>
          </a:xfrm>
        </p:spPr>
        <p:txBody>
          <a:bodyPr/>
          <a:lstStyle/>
          <a:p>
            <a:pPr algn="ctr"/>
            <a:r>
              <a:rPr lang="en-US" dirty="0"/>
              <a:t>lunch BREAK</a:t>
            </a:r>
          </a:p>
        </p:txBody>
      </p:sp>
    </p:spTree>
    <p:extLst>
      <p:ext uri="{BB962C8B-B14F-4D97-AF65-F5344CB8AC3E}">
        <p14:creationId xmlns:p14="http://schemas.microsoft.com/office/powerpoint/2010/main" val="24492506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8FDBC-7AC2-481B-9E11-7C278C560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59C02-B133-40EE-B1DB-9D3C653E5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Facilitator: </a:t>
            </a:r>
            <a:r>
              <a:rPr lang="en-US" sz="2800" b="1" dirty="0"/>
              <a:t>Kelly McKinney</a:t>
            </a:r>
            <a:r>
              <a:rPr lang="en-US" dirty="0"/>
              <a:t>, AHC Board Treasurer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Session attendees will complete the following deliverables:</a:t>
            </a:r>
          </a:p>
          <a:p>
            <a:pPr lvl="1"/>
            <a:r>
              <a:rPr lang="en-US" dirty="0"/>
              <a:t>Tasks/ Milestones/ Responsibilities </a:t>
            </a:r>
          </a:p>
          <a:p>
            <a:pPr lvl="1"/>
            <a:r>
              <a:rPr lang="en-US" dirty="0"/>
              <a:t>Review mind </a:t>
            </a:r>
          </a:p>
          <a:p>
            <a:pPr lvl="1"/>
            <a:r>
              <a:rPr lang="en-US" dirty="0"/>
              <a:t>Schedule next meetings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0157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06D92-9B8D-48BA-8645-30E8CDC58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DDEB2-A882-4359-99FB-B70E28D74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Facilitator: </a:t>
            </a:r>
            <a:r>
              <a:rPr lang="en-US" sz="2800" b="1" dirty="0"/>
              <a:t>Tom Moran</a:t>
            </a:r>
            <a:r>
              <a:rPr lang="en-US" dirty="0"/>
              <a:t>, AHC Executive Director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Review progress and articulate the way forward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5084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5962D-ADB8-406E-B7A0-41F991AB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527B1-5F7A-49D4-B081-3CEF9827F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Consensus on Mission Statement</a:t>
            </a:r>
          </a:p>
          <a:p>
            <a:endParaRPr lang="en-US" dirty="0"/>
          </a:p>
          <a:p>
            <a:r>
              <a:rPr lang="en-US" dirty="0"/>
              <a:t>Consensus on </a:t>
            </a:r>
          </a:p>
          <a:p>
            <a:pPr lvl="1"/>
            <a:r>
              <a:rPr lang="en-US" dirty="0"/>
              <a:t>Structure &amp; Operations</a:t>
            </a:r>
          </a:p>
          <a:p>
            <a:pPr lvl="2"/>
            <a:r>
              <a:rPr lang="en-US" dirty="0"/>
              <a:t>Governance &amp; </a:t>
            </a:r>
            <a:r>
              <a:rPr lang="en-US" dirty="0" err="1"/>
              <a:t>ConOps</a:t>
            </a:r>
            <a:endParaRPr lang="en-US" dirty="0"/>
          </a:p>
          <a:p>
            <a:pPr lvl="1"/>
            <a:r>
              <a:rPr lang="en-US" dirty="0"/>
              <a:t>Build out</a:t>
            </a:r>
          </a:p>
          <a:p>
            <a:pPr lvl="2"/>
            <a:r>
              <a:rPr lang="en-US" dirty="0"/>
              <a:t>Path forward</a:t>
            </a:r>
          </a:p>
          <a:p>
            <a:pPr lvl="1"/>
            <a:endParaRPr lang="en-US" dirty="0"/>
          </a:p>
          <a:p>
            <a:r>
              <a:rPr lang="en-US" dirty="0"/>
              <a:t>Top 3 positions needed</a:t>
            </a:r>
          </a:p>
          <a:p>
            <a:pPr lvl="1"/>
            <a:r>
              <a:rPr lang="en-US" dirty="0"/>
              <a:t>Run it</a:t>
            </a:r>
          </a:p>
          <a:p>
            <a:pPr lvl="1"/>
            <a:r>
              <a:rPr lang="en-US" dirty="0"/>
              <a:t>Sell it </a:t>
            </a:r>
          </a:p>
          <a:p>
            <a:pPr lvl="1"/>
            <a:r>
              <a:rPr lang="en-US" dirty="0"/>
              <a:t>Deliver it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BA6BEE9-E547-48EA-AD9D-E653522F22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6433322"/>
              </p:ext>
            </p:extLst>
          </p:nvPr>
        </p:nvGraphicFramePr>
        <p:xfrm>
          <a:off x="4488024" y="2959578"/>
          <a:ext cx="4438261" cy="3134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0477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1A3CA-0D09-40A6-BE10-FE83FC7DF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Icebreaker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4A8D5-1C4D-4061-BE3B-47A681525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Each attendee has 5 minutes to answer the following questions:</a:t>
            </a:r>
          </a:p>
          <a:p>
            <a:endParaRPr lang="en-US" sz="2800" dirty="0"/>
          </a:p>
          <a:p>
            <a:pPr lvl="1"/>
            <a:r>
              <a:rPr lang="en-US" sz="2800" i="1" dirty="0"/>
              <a:t>What has been the most important contribution of the All-Hazards Consortium to the practice of emergency management in the US?</a:t>
            </a:r>
          </a:p>
          <a:p>
            <a:pPr lvl="1"/>
            <a:endParaRPr lang="en-US" sz="2800" dirty="0"/>
          </a:p>
          <a:p>
            <a:pPr lvl="1"/>
            <a:r>
              <a:rPr lang="en-US" sz="2800" i="1" dirty="0"/>
              <a:t>What should be the contribution of the Applied Operational Research Institute to the execution of large-scale disaster response in the US?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3253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E485C-442C-4023-8E79-7A1F7AC54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BC444-8786-4777-86C4-AF82F4451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Tom Moran reviews Consortium partners, projects, revenues, structure, staff, initiatives, short and long-term opportunities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2833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AE7AF-4A83-43BA-BAAB-91060E21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139221"/>
            <a:ext cx="6377940" cy="1293028"/>
          </a:xfrm>
        </p:spPr>
        <p:txBody>
          <a:bodyPr/>
          <a:lstStyle/>
          <a:p>
            <a:r>
              <a:rPr lang="en-US" dirty="0"/>
              <a:t>Current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59F96-2F61-4B0C-A505-192557171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1569408"/>
            <a:ext cx="7955280" cy="4069080"/>
          </a:xfrm>
        </p:spPr>
        <p:txBody>
          <a:bodyPr>
            <a:noAutofit/>
          </a:bodyPr>
          <a:lstStyle/>
          <a:p>
            <a:r>
              <a:rPr lang="en-US" sz="2400" dirty="0"/>
              <a:t>Financial</a:t>
            </a:r>
          </a:p>
          <a:p>
            <a:pPr lvl="1"/>
            <a:r>
              <a:rPr lang="en-US" sz="1600" dirty="0"/>
              <a:t>Debt Free </a:t>
            </a:r>
          </a:p>
          <a:p>
            <a:pPr lvl="2"/>
            <a:r>
              <a:rPr lang="en-US" sz="1600" dirty="0"/>
              <a:t>Paid off $200+k MAZARS/Integrity loan June 2019</a:t>
            </a:r>
          </a:p>
          <a:p>
            <a:pPr lvl="1"/>
            <a:r>
              <a:rPr lang="en-US" sz="1600" dirty="0"/>
              <a:t>$450k income thru 2019 w/$25k/month burn rate</a:t>
            </a:r>
          </a:p>
          <a:p>
            <a:pPr lvl="1"/>
            <a:r>
              <a:rPr lang="en-US" sz="1600" dirty="0"/>
              <a:t>Audit completed for 2017, 2018 underway</a:t>
            </a:r>
          </a:p>
          <a:p>
            <a:pPr lvl="1"/>
            <a:r>
              <a:rPr lang="en-US" sz="1600" dirty="0"/>
              <a:t>Line of credit pending upon audit completion</a:t>
            </a:r>
          </a:p>
          <a:p>
            <a:endParaRPr lang="en-US" sz="2400" dirty="0"/>
          </a:p>
          <a:p>
            <a:r>
              <a:rPr lang="en-US" sz="2400" dirty="0"/>
              <a:t>Lines of Business</a:t>
            </a:r>
          </a:p>
          <a:p>
            <a:pPr lvl="1"/>
            <a:r>
              <a:rPr lang="en-US" sz="1600" dirty="0"/>
              <a:t>Cross sector disaster management (planning, response)</a:t>
            </a:r>
          </a:p>
          <a:p>
            <a:pPr lvl="2"/>
            <a:r>
              <a:rPr lang="en-US" sz="1600" dirty="0"/>
              <a:t>Information sharing (via the SISE)</a:t>
            </a:r>
          </a:p>
          <a:p>
            <a:pPr lvl="2"/>
            <a:r>
              <a:rPr lang="en-US" sz="1600" dirty="0"/>
              <a:t>Training &amp; Education</a:t>
            </a:r>
          </a:p>
          <a:p>
            <a:pPr lvl="2"/>
            <a:r>
              <a:rPr lang="en-US" sz="1600" dirty="0"/>
              <a:t>Cross sector integrated planning</a:t>
            </a:r>
          </a:p>
          <a:p>
            <a:pPr lvl="2"/>
            <a:r>
              <a:rPr lang="en-US" sz="1600" dirty="0"/>
              <a:t>State BEOC Development</a:t>
            </a:r>
          </a:p>
          <a:p>
            <a:pPr lvl="1"/>
            <a:r>
              <a:rPr lang="en-US" sz="1600" dirty="0"/>
              <a:t>Sensitive Information Sharing(via the SISE)</a:t>
            </a:r>
          </a:p>
          <a:p>
            <a:pPr lvl="1"/>
            <a:r>
              <a:rPr lang="en-US" sz="1600" dirty="0"/>
              <a:t>Applied research</a:t>
            </a:r>
          </a:p>
          <a:p>
            <a:pPr lvl="1"/>
            <a:r>
              <a:rPr lang="en-US" sz="1600" dirty="0"/>
              <a:t>Staffing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61108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A7369-8054-46CD-9DFF-2D6A259E0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4378" y="344495"/>
            <a:ext cx="6377940" cy="1293028"/>
          </a:xfrm>
        </p:spPr>
        <p:txBody>
          <a:bodyPr/>
          <a:lstStyle/>
          <a:p>
            <a:r>
              <a:rPr lang="en-US" dirty="0"/>
              <a:t>Current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644C9-CE4F-4427-93D5-DAE05C464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038" y="1774682"/>
            <a:ext cx="7955280" cy="4069080"/>
          </a:xfrm>
        </p:spPr>
        <p:txBody>
          <a:bodyPr>
            <a:noAutofit/>
          </a:bodyPr>
          <a:lstStyle/>
          <a:p>
            <a:r>
              <a:rPr lang="en-US" sz="2400" dirty="0"/>
              <a:t>Cross sector disaster management (planning, response)</a:t>
            </a:r>
          </a:p>
          <a:p>
            <a:pPr lvl="1"/>
            <a:r>
              <a:rPr lang="en-US" sz="2400" dirty="0"/>
              <a:t>Cross sector integrated planning</a:t>
            </a:r>
          </a:p>
          <a:p>
            <a:pPr lvl="1"/>
            <a:r>
              <a:rPr lang="en-US" sz="2400" dirty="0"/>
              <a:t>Fleet Response WG</a:t>
            </a:r>
          </a:p>
          <a:p>
            <a:r>
              <a:rPr lang="en-US" sz="2400" dirty="0"/>
              <a:t>Information sharing (via the SISE)</a:t>
            </a:r>
          </a:p>
          <a:p>
            <a:pPr lvl="1"/>
            <a:r>
              <a:rPr lang="en-US" sz="2400" dirty="0"/>
              <a:t>SISE WG and Use Case Committees</a:t>
            </a:r>
          </a:p>
          <a:p>
            <a:r>
              <a:rPr lang="en-US" sz="2400" dirty="0"/>
              <a:t>Staffing</a:t>
            </a:r>
          </a:p>
          <a:p>
            <a:pPr lvl="1"/>
            <a:r>
              <a:rPr lang="en-US" sz="2400" dirty="0"/>
              <a:t>For states, low cost-high talent, 6% overhead</a:t>
            </a:r>
          </a:p>
          <a:p>
            <a:r>
              <a:rPr lang="en-US" sz="2400" dirty="0"/>
              <a:t>Applied research</a:t>
            </a:r>
          </a:p>
          <a:p>
            <a:pPr lvl="1"/>
            <a:r>
              <a:rPr lang="en-US" sz="2400" dirty="0"/>
              <a:t>Leveraging Use Case Committees for R,D,T &amp;E</a:t>
            </a:r>
          </a:p>
          <a:p>
            <a:pPr lvl="1"/>
            <a:r>
              <a:rPr lang="en-US" sz="2400" dirty="0"/>
              <a:t>Commercialization via AHC Offerings and Partners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9676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DECEF-22EB-4AEE-8CDC-DA5C0CFA9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5675" y="251189"/>
            <a:ext cx="6377940" cy="1293028"/>
          </a:xfrm>
        </p:spPr>
        <p:txBody>
          <a:bodyPr/>
          <a:lstStyle/>
          <a:p>
            <a:r>
              <a:rPr lang="en-US" dirty="0"/>
              <a:t>Current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FDEE5-EC33-4641-8574-FB08A215F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1544217"/>
            <a:ext cx="7955280" cy="4069080"/>
          </a:xfrm>
        </p:spPr>
        <p:txBody>
          <a:bodyPr>
            <a:noAutofit/>
          </a:bodyPr>
          <a:lstStyle/>
          <a:p>
            <a:r>
              <a:rPr lang="en-US" sz="2400" dirty="0"/>
              <a:t>DHS R&amp;D NIPP Challenge Contract</a:t>
            </a:r>
          </a:p>
          <a:p>
            <a:pPr lvl="1"/>
            <a:r>
              <a:rPr lang="en-US" sz="2400" dirty="0"/>
              <a:t>Rapid development of SISE, Use Cases &amp; Solutions</a:t>
            </a:r>
          </a:p>
          <a:p>
            <a:r>
              <a:rPr lang="en-US" sz="2400" dirty="0"/>
              <a:t>DHS Sustainment of SISE</a:t>
            </a:r>
          </a:p>
          <a:p>
            <a:pPr lvl="1"/>
            <a:r>
              <a:rPr lang="en-US" sz="2400" dirty="0"/>
              <a:t>AHC will subcontract to National Labs </a:t>
            </a:r>
          </a:p>
          <a:p>
            <a:r>
              <a:rPr lang="en-US" sz="2400" dirty="0"/>
              <a:t>DHS needs help with operationalizing R&amp;D</a:t>
            </a:r>
          </a:p>
          <a:p>
            <a:pPr lvl="1"/>
            <a:r>
              <a:rPr lang="en-US" sz="2400" dirty="0"/>
              <a:t>E.g. Cascade Tool for cross sector inter-dependencies</a:t>
            </a:r>
          </a:p>
          <a:p>
            <a:pPr lvl="1"/>
            <a:r>
              <a:rPr lang="en-US" sz="2400" dirty="0"/>
              <a:t>AHC has plan to support this</a:t>
            </a:r>
          </a:p>
          <a:p>
            <a:r>
              <a:rPr lang="en-US" sz="2400" dirty="0"/>
              <a:t>June 2018 - Board Established “Institute”</a:t>
            </a:r>
          </a:p>
          <a:p>
            <a:r>
              <a:rPr lang="en-US" sz="2400" dirty="0"/>
              <a:t>AHC submits $2.7million proposal to DHS, pending</a:t>
            </a:r>
          </a:p>
          <a:p>
            <a:r>
              <a:rPr lang="en-US" sz="2400" dirty="0"/>
              <a:t>Today’s meeting to stay ahead of growth spurt</a:t>
            </a:r>
          </a:p>
        </p:txBody>
      </p:sp>
    </p:spTree>
    <p:extLst>
      <p:ext uri="{BB962C8B-B14F-4D97-AF65-F5344CB8AC3E}">
        <p14:creationId xmlns:p14="http://schemas.microsoft.com/office/powerpoint/2010/main" val="856639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0A525-8E12-4EF2-B280-A5DE312CF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of events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F8C95A2-054F-4858-94E4-A74C92582EC3}"/>
              </a:ext>
            </a:extLst>
          </p:cNvPr>
          <p:cNvCxnSpPr/>
          <p:nvPr/>
        </p:nvCxnSpPr>
        <p:spPr>
          <a:xfrm>
            <a:off x="447869" y="2715208"/>
            <a:ext cx="810177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85505983-77D6-468F-BB7D-8AADF4175045}"/>
              </a:ext>
            </a:extLst>
          </p:cNvPr>
          <p:cNvSpPr txBox="1"/>
          <p:nvPr/>
        </p:nvSpPr>
        <p:spPr>
          <a:xfrm>
            <a:off x="7581058" y="5566853"/>
            <a:ext cx="134360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AHC Forms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Institute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160EA0-DF43-46E2-A593-0BDD4249F82F}"/>
              </a:ext>
            </a:extLst>
          </p:cNvPr>
          <p:cNvSpPr txBox="1"/>
          <p:nvPr/>
        </p:nvSpPr>
        <p:spPr>
          <a:xfrm>
            <a:off x="168737" y="2885483"/>
            <a:ext cx="2002963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Multi-State Planning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732239-9F7F-40AD-A313-CD9880B5B4C6}"/>
              </a:ext>
            </a:extLst>
          </p:cNvPr>
          <p:cNvSpPr txBox="1"/>
          <p:nvPr/>
        </p:nvSpPr>
        <p:spPr>
          <a:xfrm>
            <a:off x="2171700" y="2878732"/>
            <a:ext cx="1598369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FEMA RCPGP Planning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CD26D3-FFFF-442D-8B69-3216EE4EFA5E}"/>
              </a:ext>
            </a:extLst>
          </p:cNvPr>
          <p:cNvSpPr txBox="1"/>
          <p:nvPr/>
        </p:nvSpPr>
        <p:spPr>
          <a:xfrm>
            <a:off x="2986405" y="4671150"/>
            <a:ext cx="1333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2012 SANDY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0F09C8-4085-4F31-97E1-41B3E3717548}"/>
              </a:ext>
            </a:extLst>
          </p:cNvPr>
          <p:cNvSpPr txBox="1"/>
          <p:nvPr/>
        </p:nvSpPr>
        <p:spPr>
          <a:xfrm>
            <a:off x="3653233" y="3229203"/>
            <a:ext cx="2392987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FRWG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C1010D-35ED-465B-847C-8242AA543BEC}"/>
              </a:ext>
            </a:extLst>
          </p:cNvPr>
          <p:cNvSpPr txBox="1"/>
          <p:nvPr/>
        </p:nvSpPr>
        <p:spPr>
          <a:xfrm>
            <a:off x="4142323" y="3686956"/>
            <a:ext cx="12183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DHS S&amp;T PIV-I Pilot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75687D-062D-4F77-AE2D-9DA6745F731F}"/>
              </a:ext>
            </a:extLst>
          </p:cNvPr>
          <p:cNvSpPr txBox="1"/>
          <p:nvPr/>
        </p:nvSpPr>
        <p:spPr>
          <a:xfrm>
            <a:off x="5360669" y="3771382"/>
            <a:ext cx="2979651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SISE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07036A6-D293-43EB-A53D-31FC76062AAF}"/>
              </a:ext>
            </a:extLst>
          </p:cNvPr>
          <p:cNvCxnSpPr>
            <a:cxnSpLocks/>
          </p:cNvCxnSpPr>
          <p:nvPr/>
        </p:nvCxnSpPr>
        <p:spPr>
          <a:xfrm>
            <a:off x="3653233" y="2715208"/>
            <a:ext cx="0" cy="185679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09CF537-EB44-4B36-BF84-FD19AE86CFB1}"/>
              </a:ext>
            </a:extLst>
          </p:cNvPr>
          <p:cNvCxnSpPr>
            <a:cxnSpLocks/>
          </p:cNvCxnSpPr>
          <p:nvPr/>
        </p:nvCxnSpPr>
        <p:spPr>
          <a:xfrm>
            <a:off x="8340325" y="2718312"/>
            <a:ext cx="0" cy="276411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9D834175-097D-445C-85B9-E22BB994A95E}"/>
              </a:ext>
            </a:extLst>
          </p:cNvPr>
          <p:cNvSpPr txBox="1"/>
          <p:nvPr/>
        </p:nvSpPr>
        <p:spPr>
          <a:xfrm>
            <a:off x="6204861" y="4188534"/>
            <a:ext cx="2134384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DHS NIPP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E9580F7-F585-44F1-8FD8-970F74F1A2FC}"/>
              </a:ext>
            </a:extLst>
          </p:cNvPr>
          <p:cNvSpPr txBox="1"/>
          <p:nvPr/>
        </p:nvSpPr>
        <p:spPr>
          <a:xfrm>
            <a:off x="6862054" y="4586580"/>
            <a:ext cx="147773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AHC Subs to National Labs</a:t>
            </a:r>
          </a:p>
        </p:txBody>
      </p:sp>
    </p:spTree>
    <p:extLst>
      <p:ext uri="{BB962C8B-B14F-4D97-AF65-F5344CB8AC3E}">
        <p14:creationId xmlns:p14="http://schemas.microsoft.com/office/powerpoint/2010/main" val="3700727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E4F1-21B2-47EE-B99F-56715109C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DHS NIPP </a:t>
            </a:r>
            <a:r>
              <a:rPr lang="en-US" dirty="0" err="1"/>
              <a:t>FUnding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3992F-1704-4F00-AD8F-763FF4A97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2016 - $350,000</a:t>
            </a:r>
          </a:p>
          <a:p>
            <a:r>
              <a:rPr lang="en-US" dirty="0"/>
              <a:t>2017 - $450,000</a:t>
            </a:r>
          </a:p>
          <a:p>
            <a:r>
              <a:rPr lang="en-US" dirty="0"/>
              <a:t>2018 - $560,000</a:t>
            </a:r>
          </a:p>
          <a:p>
            <a:r>
              <a:rPr lang="en-US" dirty="0"/>
              <a:t>2019 - $2,700,000 proposed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6090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851</TotalTime>
  <Words>724</Words>
  <Application>Microsoft Office PowerPoint</Application>
  <PresentationFormat>On-screen Show (4:3)</PresentationFormat>
  <Paragraphs>177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Century Gothic</vt:lpstr>
      <vt:lpstr>Vapor Trail</vt:lpstr>
      <vt:lpstr>AHC  Board Officer’s Planning Summit</vt:lpstr>
      <vt:lpstr>Administrative notes</vt:lpstr>
      <vt:lpstr>Icebreaker</vt:lpstr>
      <vt:lpstr>Current state</vt:lpstr>
      <vt:lpstr>Current State</vt:lpstr>
      <vt:lpstr>Current State</vt:lpstr>
      <vt:lpstr>Current state</vt:lpstr>
      <vt:lpstr>Timeline of events</vt:lpstr>
      <vt:lpstr>DHS NIPP FUnding</vt:lpstr>
      <vt:lpstr>Why institute?</vt:lpstr>
      <vt:lpstr>COFFEE BREAK</vt:lpstr>
      <vt:lpstr>Mission</vt:lpstr>
      <vt:lpstr>Mission statement</vt:lpstr>
      <vt:lpstr>PowerPoint Presentation</vt:lpstr>
      <vt:lpstr>Uniqueness</vt:lpstr>
      <vt:lpstr>Vision</vt:lpstr>
      <vt:lpstr>Structure &amp; operations</vt:lpstr>
      <vt:lpstr>PowerPoint Presentation</vt:lpstr>
      <vt:lpstr>Top three hires</vt:lpstr>
      <vt:lpstr>lunch BREAK</vt:lpstr>
      <vt:lpstr>Build out</vt:lpstr>
      <vt:lpstr>review</vt:lpstr>
      <vt:lpstr>Takeaways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AHC  Board Officer’s Planning Summit</dc:title>
  <dc:creator>Thomas Moran</dc:creator>
  <cp:lastModifiedBy>Thomas Moran</cp:lastModifiedBy>
  <cp:revision>15</cp:revision>
  <dcterms:created xsi:type="dcterms:W3CDTF">2019-07-23T00:23:44Z</dcterms:created>
  <dcterms:modified xsi:type="dcterms:W3CDTF">2019-07-27T19:26:36Z</dcterms:modified>
</cp:coreProperties>
</file>